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27432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0" b="1" dirty="0">
                <a:solidFill>
                  <a:srgbClr val="133B3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640080" y="1965960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965960"/>
            <a:ext cx="2331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PROGRAMMING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423160"/>
            <a:ext cx="8686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Strings in C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520440"/>
            <a:ext cx="758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FE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with character arrays: declaration, I/O, the string.h library, and common pitfalls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40080" y="4617720"/>
            <a:ext cx="1097280" cy="0"/>
          </a:xfrm>
          <a:prstGeom prst="line">
            <a:avLst/>
          </a:prstGeom>
          <a:noFill/>
          <a:ln w="25400">
            <a:solidFill>
              <a:srgbClr val="00A89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47548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Sreetam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5138928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FC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university students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6309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9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the GNU General Public License (GPL)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String in C?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691640"/>
            <a:ext cx="55778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has no built-in string type. </a:t>
            </a:r>
            <a:pPr indent="0" marL="0">
              <a:buNone/>
            </a:pPr>
            <a:r>
              <a:rPr lang="en-US" sz="15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string is simply an array of characters, terminated by a special null character </a:t>
            </a:r>
            <a:pPr indent="0" marL="0">
              <a:buNone/>
            </a:pPr>
            <a:r>
              <a:rPr lang="en-US" sz="1500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'\0'</a:t>
            </a:r>
            <a:pPr indent="0" marL="0">
              <a:buNone/>
            </a:pPr>
            <a:r>
              <a:rPr lang="en-US" sz="15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788920"/>
            <a:ext cx="5577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null terminator marks where the string ends, regardless of the array's actual size — every C string function relies on finding it.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11480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4114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484632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216152" y="411480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216152" y="4114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216152" y="484632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975104" y="411480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975104" y="4114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975104" y="484632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34056" y="411480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734056" y="4114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2734056" y="484632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493008" y="411480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493008" y="4114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3493008" y="484632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251960" y="4114800"/>
            <a:ext cx="685800" cy="685800"/>
          </a:xfrm>
          <a:prstGeom prst="roundRect">
            <a:avLst>
              <a:gd name="adj" fmla="val 8000"/>
            </a:avLst>
          </a:prstGeom>
          <a:solidFill>
            <a:srgbClr val="00A896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51960" y="4114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\0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4251960" y="4846320"/>
            <a:ext cx="685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206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→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5257800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Array: char greet[6] = "Hello";  (green cell = null terminator)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309360" y="1691640"/>
            <a:ext cx="5394960" cy="3017520"/>
          </a:xfrm>
          <a:prstGeom prst="roundRect">
            <a:avLst>
              <a:gd name="adj" fmla="val 2424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6537960" y="1856232"/>
            <a:ext cx="4937760" cy="2688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&lt;stdio.h&gt;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main(void) {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char greet[6] = "Hello";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printf("%s\n", greet);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0;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Declaring &amp; Initializing Strings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1124712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sx="100000" sy="100000" kx="0" ky="0" algn="bl" rotWithShape="0" blurRad="50800" dist="12700" dir="5400000">
              <a:srgbClr val="1E2761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947672"/>
            <a:ext cx="4160520" cy="640080"/>
          </a:xfrm>
          <a:prstGeom prst="roundRect">
            <a:avLst>
              <a:gd name="adj" fmla="val 8571"/>
            </a:avLst>
          </a:prstGeom>
          <a:solidFill>
            <a:srgbClr val="12201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194767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s[6] = "Hello";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29200" y="1783080"/>
            <a:ext cx="6492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Fixed-size array, auto null-terminated.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880360"/>
            <a:ext cx="1124712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sx="100000" sy="100000" kx="0" ky="0" algn="bl" rotWithShape="0" blurRad="50800" dist="12700" dir="5400000">
              <a:srgbClr val="1E2761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0080" y="3044952"/>
            <a:ext cx="4160520" cy="640080"/>
          </a:xfrm>
          <a:prstGeom prst="roundRect">
            <a:avLst>
              <a:gd name="adj" fmla="val 8571"/>
            </a:avLst>
          </a:prstGeom>
          <a:solidFill>
            <a:srgbClr val="12201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77240" y="304495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s[] = "Hello";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29200" y="2880360"/>
            <a:ext cx="6492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Compiler sizes the array automatically (6 bytes).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3977640"/>
            <a:ext cx="1124712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sx="100000" sy="100000" kx="0" ky="0" algn="bl" rotWithShape="0" blurRad="50800" dist="12700" dir="5400000">
              <a:srgbClr val="1E2761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40080" y="4142232"/>
            <a:ext cx="4160520" cy="640080"/>
          </a:xfrm>
          <a:prstGeom prst="roundRect">
            <a:avLst>
              <a:gd name="adj" fmla="val 8571"/>
            </a:avLst>
          </a:prstGeom>
          <a:solidFill>
            <a:srgbClr val="12201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77240" y="414223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s[6] = {'H','e','l','l','o','\0'};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029200" y="3977640"/>
            <a:ext cx="6492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 character list — you supply '\0' yourself.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" y="5074920"/>
            <a:ext cx="1124712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  <a:effectLst>
            <a:outerShdw sx="100000" sy="100000" kx="0" ky="0" algn="bl" rotWithShape="0" blurRad="50800" dist="12700" dir="5400000">
              <a:srgbClr val="1E2761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40080" y="5239512"/>
            <a:ext cx="4160520" cy="640080"/>
          </a:xfrm>
          <a:prstGeom prst="roundRect">
            <a:avLst>
              <a:gd name="adj" fmla="val 8571"/>
            </a:avLst>
          </a:prstGeom>
          <a:solidFill>
            <a:srgbClr val="12201F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77240" y="523951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*s = "Hello";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029200" y="5074920"/>
            <a:ext cx="6492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Pointer to a string literal — treat this as read-only.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/ OUTPUT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&amp; Printing Strings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539496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3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05740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Input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731520" y="2606040"/>
            <a:ext cx="4846320" cy="914400"/>
          </a:xfrm>
          <a:prstGeom prst="roundRect">
            <a:avLst>
              <a:gd name="adj" fmla="val 800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960120" y="2770632"/>
            <a:ext cx="4389120" cy="585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scanf("%s", name);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stops at whitespace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6118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Reads a word; unsafe — no bounds checking.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4069080"/>
            <a:ext cx="4846320" cy="914400"/>
          </a:xfrm>
          <a:prstGeom prst="roundRect">
            <a:avLst>
              <a:gd name="adj" fmla="val 800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60120" y="4233672"/>
            <a:ext cx="4389120" cy="585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fgets(name, sizeof(name), stdin);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50749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Reads a full line safely — the recommended choice.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553212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B34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gets() — it cannot limit input size and was removed from the C11 standard.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309360" y="1783080"/>
            <a:ext cx="539496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83680" y="2011680"/>
            <a:ext cx="502920" cy="50292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58368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</a:t>
            </a:r>
            <a:endParaRPr lang="en-US" sz="1430" dirty="0"/>
          </a:p>
        </p:txBody>
      </p:sp>
      <p:sp>
        <p:nvSpPr>
          <p:cNvPr id="19" name="Text 17"/>
          <p:cNvSpPr txBox="1"/>
          <p:nvPr/>
        </p:nvSpPr>
        <p:spPr>
          <a:xfrm>
            <a:off x="7269480" y="205740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Printing Output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583680" y="2606040"/>
            <a:ext cx="4846320" cy="914400"/>
          </a:xfrm>
          <a:prstGeom prst="roundRect">
            <a:avLst>
              <a:gd name="adj" fmla="val 800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6812280" y="2770632"/>
            <a:ext cx="4389120" cy="585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printf("%s\n", name);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583680" y="36118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Formats output; %s expects a null-terminated string.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583680" y="4069080"/>
            <a:ext cx="4846320" cy="914400"/>
          </a:xfrm>
          <a:prstGeom prst="roundRect">
            <a:avLst>
              <a:gd name="adj" fmla="val 800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6812280" y="4233672"/>
            <a:ext cx="4389120" cy="585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puts(name);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adds newline automatically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583680" y="50749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Simple, fast printing of a single string.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STRING.H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Length — strlen()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73736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size_t strlen(const char *s);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240280"/>
            <a:ext cx="5669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Counts characters up to (but not including) the null terminator. Runs in O(n) time — it scans the whole array every call, so avoid calling it repeatedly in a loop condition.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57200" y="3931920"/>
            <a:ext cx="5669280" cy="1737360"/>
          </a:xfrm>
          <a:prstGeom prst="roundRect">
            <a:avLst>
              <a:gd name="adj" fmla="val 5263"/>
            </a:avLst>
          </a:prstGeom>
          <a:solidFill>
            <a:srgbClr val="0B2B2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4023360"/>
            <a:ext cx="20116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72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160520"/>
            <a:ext cx="32004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strlen("Hello")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BFE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null terminator itself is not counted.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537960" y="1901952"/>
            <a:ext cx="4937760" cy="3602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&lt;string.h&gt;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&lt;stdio.h&gt;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main(void) {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char word[] = "Hello";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size_t len = strlen(word);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printf("Length: %zu\n", len);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Output: Length: 5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0;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STRING.H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Copying Strings — strcpy() &amp; strncpy()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539496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9659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strcpy(dest, src);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46888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Copies src into dest, including the null terminator. dest must already be large enough — strcpy performs no bounds checking.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31520" y="3657600"/>
            <a:ext cx="4846320" cy="2011680"/>
          </a:xfrm>
          <a:prstGeom prst="roundRect">
            <a:avLst>
              <a:gd name="adj" fmla="val 3636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60120" y="3822192"/>
            <a:ext cx="4389120" cy="1682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src[] = "University";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dest[20];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strcpy(dest, src);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printf("%s", dest);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dest = "University"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09360" y="1783080"/>
            <a:ext cx="539496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83680" y="19659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9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strncpy(dest, src, n);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468880"/>
            <a:ext cx="48463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Copies at most n characters — safer. Caution: if src is n or more characters, dest is NOT automatically null-terminated.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583680" y="3657600"/>
            <a:ext cx="4846320" cy="2011680"/>
          </a:xfrm>
          <a:prstGeom prst="roundRect">
            <a:avLst>
              <a:gd name="adj" fmla="val 3636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812280" y="3822192"/>
            <a:ext cx="4389120" cy="1682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dest[6];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strncpy(dest, src, 5);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dest[5] = '\0';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always terminate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manually after strncpy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STRING.H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Joining Strings — strcat() &amp; strncat()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78308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strcat(dest, src);  appends src to the end of dest. dest's buffer must have enough spare room for src plus the null terminator — nothing is checked for you.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809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969264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809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69264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481328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80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481328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993392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809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993392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2670048" y="26517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3081528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0A89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3081528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3593592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0A89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3593592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105656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0A89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105656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782312" y="2651760"/>
            <a:ext cx="320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193792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C39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193792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705856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C39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5705856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217920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C39A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217920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729984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C39A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729984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7242048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C39A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7242048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7754112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C39A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754112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8266176" y="2651760"/>
            <a:ext cx="475488" cy="502920"/>
          </a:xfrm>
          <a:prstGeom prst="roundRect">
            <a:avLst>
              <a:gd name="adj" fmla="val 9615"/>
            </a:avLst>
          </a:prstGeom>
          <a:solidFill>
            <a:srgbClr val="02C39A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66176" y="2651760"/>
            <a:ext cx="4754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457200" y="3337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strcat(dest, src) — dest's own null terminator is overwritten by the first character of src.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57200" y="3977640"/>
            <a:ext cx="11247120" cy="1920240"/>
          </a:xfrm>
          <a:prstGeom prst="roundRect">
            <a:avLst>
              <a:gd name="adj" fmla="val 381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38" name="Text 36"/>
          <p:cNvSpPr txBox="1"/>
          <p:nvPr/>
        </p:nvSpPr>
        <p:spPr>
          <a:xfrm>
            <a:off x="685800" y="4142232"/>
            <a:ext cx="10789920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dest[20] = "Data";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src[]  = "Set";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strcat(dest, src);              // dest = "DataSet"</a:t>
            </a:r>
            <a:endParaRPr lang="en-US" sz="14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strncat(dest, "!!!", 1);        // append at most 1 char -&gt; "DataSet!"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STRING.H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Comparing Strings — strcmp()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7373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strcmp(const char *a, const char *b);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240280"/>
            <a:ext cx="54864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compare strings with == — that compares pointer addresses, not contents. Always use strcmp (or strncmp for the first n characters).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3429000"/>
            <a:ext cx="1691640" cy="1508760"/>
          </a:xfrm>
          <a:prstGeom prst="roundRect">
            <a:avLst>
              <a:gd name="adj" fmla="val 6061"/>
            </a:avLst>
          </a:prstGeom>
          <a:solidFill>
            <a:srgbClr val="00A89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3566160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1148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are equal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286000" y="3429000"/>
            <a:ext cx="1691640" cy="1508760"/>
          </a:xfrm>
          <a:prstGeom prst="roundRect">
            <a:avLst>
              <a:gd name="adj" fmla="val 6061"/>
            </a:avLst>
          </a:prstGeom>
          <a:solidFill>
            <a:srgbClr val="0280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286000" y="3566160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 0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2377440" y="41148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comes before b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(alphabetically)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114800" y="3429000"/>
            <a:ext cx="1691640" cy="1508760"/>
          </a:xfrm>
          <a:prstGeom prst="roundRect">
            <a:avLst>
              <a:gd name="adj" fmla="val 6061"/>
            </a:avLst>
          </a:prstGeom>
          <a:solidFill>
            <a:srgbClr val="0B6E7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114800" y="3566160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0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4114800"/>
            <a:ext cx="15087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comes after b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(alphabetically)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309360" y="173736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537960" y="1901952"/>
            <a:ext cx="4937760" cy="3602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a[] = "apple";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b[] = "banana";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(strcmp(a, b) == 0)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printf("Equal\n");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 if (strcmp(a, b) &lt; 0)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printf("%s &lt; %s\n", a, b);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printf("%s &gt; %s\n", a, b);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Output: apple &lt; banana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STRING.H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Useful string.h Functions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47120" cy="4023360"/>
        </p:xfrm>
        <a:graphic>
          <a:graphicData uri="http://schemas.openxmlformats.org/drawingml/2006/table">
            <a:tbl>
              <a:tblPr/>
              <a:tblGrid>
                <a:gridCol w="2834640"/>
                <a:gridCol w="5669280"/>
                <a:gridCol w="2743200"/>
              </a:tblGrid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Purpose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strchr(s, c)</a:t>
                      </a:r>
                      <a:endParaRPr lang="en-US" sz="12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Find first occurrence of character c in 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strchr("hello", 'l')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strstr(s, sub)</a:t>
                      </a:r>
                      <a:endParaRPr lang="en-US" sz="12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Find first occurrence of substring sub in 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strstr("hello", "llo")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strtok(s, delim)</a:t>
                      </a:r>
                      <a:endParaRPr lang="en-US" sz="12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a string into tokens by delimiter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strtok(csv, ",")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sprintf(buf, fmt, ...)</a:t>
                      </a:r>
                      <a:endParaRPr lang="en-US" sz="12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a formatted string into a buffer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sprintf(buf, "%d", 42)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strrev(s)</a:t>
                      </a:r>
                      <a:endParaRPr lang="en-US" sz="12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Reverse a string in place (non-standard, MSVC only)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strrev("abc")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B354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OUT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Pitfalls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502920" cy="502920"/>
          </a:xfrm>
          <a:prstGeom prst="ellipse">
            <a:avLst/>
          </a:prstGeom>
          <a:solidFill>
            <a:srgbClr val="B3541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828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3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178308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Missing null terminator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2167128"/>
            <a:ext cx="41148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Manually built char arrays that omit '\0' cause functions to read past the buffer into unrelated memory.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880360"/>
            <a:ext cx="502920" cy="502920"/>
          </a:xfrm>
          <a:prstGeom prst="ellipse">
            <a:avLst/>
          </a:prstGeom>
          <a:solidFill>
            <a:srgbClr val="B3541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2880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</a:t>
            </a:r>
            <a:endParaRPr lang="en-US" sz="143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28346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Buffer overflow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3218688"/>
            <a:ext cx="41148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strcpy/strcat write as many bytes as needed, with no size check — a long src can overrun a small dest array.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931920"/>
            <a:ext cx="502920" cy="502920"/>
          </a:xfrm>
          <a:prstGeom prst="ellipse">
            <a:avLst/>
          </a:prstGeom>
          <a:solidFill>
            <a:srgbClr val="B3541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" y="39319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43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388620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Comparing with ==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270248"/>
            <a:ext cx="41148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compares pointer addresses, not string contents. Always use strcmp() to compare text.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4983480"/>
            <a:ext cx="502920" cy="502920"/>
          </a:xfrm>
          <a:prstGeom prst="ellipse">
            <a:avLst/>
          </a:prstGeom>
          <a:solidFill>
            <a:srgbClr val="B3541E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57200" y="4983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endParaRPr lang="en-US" sz="143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493776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Modifying a string literal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5321808"/>
            <a:ext cx="41148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 *s = "hi"; s[0]='H'; is undefined behavior — literals may be stored in read-only memory.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0720" y="1783080"/>
            <a:ext cx="594360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F0D2B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0" y="196596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buffer overflow in practice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035040" y="2423160"/>
            <a:ext cx="5394960" cy="2148840"/>
          </a:xfrm>
          <a:prstGeom prst="roundRect">
            <a:avLst>
              <a:gd name="adj" fmla="val 3404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6263640" y="2587752"/>
            <a:ext cx="4937760" cy="1819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dest[6];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src[] = "University";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strcpy(dest, src);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dest only holds 6 bytes —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this overwrites nearby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memory. Undefined behavior.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709160"/>
            <a:ext cx="53949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size dest generously, or use strncpy() and always add the null terminator by hand.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Sample Program: Palindrome Check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6002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program that puts strlen(), indexing, and comparison together to check whether a word reads the same forwards and backwards.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7315200" cy="4343400"/>
          </a:xfrm>
          <a:prstGeom prst="roundRect">
            <a:avLst>
              <a:gd name="adj" fmla="val 1684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85800" y="2221992"/>
            <a:ext cx="6858000" cy="4014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&lt;stdio.h&gt;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&lt;string.h&gt;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isPalindrome(char s[]) {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int len = strlen(s);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for (int i = 0; i &lt; len/2; i++) {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if (s[i] != s[len-1-i])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return 0;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1;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main(void) {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char word[] = "madam";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(isPalindrome(word))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printf("palindrome\n");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else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printf("not a palindrome\n");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0;</a:t>
            </a:r>
            <a:endParaRPr lang="en-US" sz="11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8001000" y="2057400"/>
            <a:ext cx="3703320" cy="4343400"/>
          </a:xfrm>
          <a:prstGeom prst="roundRect">
            <a:avLst>
              <a:gd name="adj" fmla="val 2469"/>
            </a:avLst>
          </a:prstGeom>
          <a:solidFill>
            <a:srgbClr val="0B2B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0" y="224028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0" y="2651760"/>
            <a:ext cx="3246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madam is a palindrome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0" y="3291840"/>
            <a:ext cx="3246120" cy="0"/>
          </a:xfrm>
          <a:prstGeom prst="line">
            <a:avLst/>
          </a:prstGeom>
          <a:noFill/>
          <a:ln w="12700">
            <a:solidFill>
              <a:srgbClr val="1D454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0" y="342900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0" y="3840480"/>
            <a:ext cx="3246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7F5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indices move inward from both ends, comparing characters until they meet in the middle.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828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755648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 string is a char array ending in '\0' — the terminator, not the type, defines a string.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670048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6700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596896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fgets() over scanf()/gets() for safe, bounded input.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" y="3511296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351129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438144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&lt;string.h&gt; provides strlen, strcpy/strncpy, strcat/strncat, and strcmp/strncmp as the core toolkit.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4352544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435254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4279392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compare contents with strcmp() — never with ==.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5193792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57200" y="5193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" y="5120640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buffer sizes closely: C performs no automatic bounds checking.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 •  Sreetam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FC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in C — Sreetam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566160"/>
            <a:ext cx="8686800" cy="2011680"/>
          </a:xfrm>
          <a:prstGeom prst="roundRect">
            <a:avLst>
              <a:gd name="adj" fmla="val 4545"/>
            </a:avLst>
          </a:prstGeom>
          <a:solidFill>
            <a:srgbClr val="0F373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160520"/>
            <a:ext cx="81381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7F5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free content: you may redistribute and/or modify it under the terms of the GNU General Public License (GPL) as published by the Free Software Foundation. It is distributed WITHOUT ANY WARRANTY; without even the implied warranty of merchantability or fitness for a particular purpose. See the GNU GPL for full details.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309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9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Sreetam  •  Licensed under the GNU General Public License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2026-09-01T18:01:34Z</dcterms:created>
  <dcterms:modified xsi:type="dcterms:W3CDTF">2026-09-01T18:01:34Z</dcterms:modified>
</cp:coreProperties>
</file>