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589520" y="274320"/>
            <a:ext cx="45720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0" b="1" dirty="0">
                <a:solidFill>
                  <a:srgbClr val="133B3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 ]</a:t>
            </a:r>
            <a:endParaRPr lang="en-US" sz="220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141732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600200"/>
            <a:ext cx="1417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0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194560" y="1600200"/>
            <a:ext cx="3063240" cy="365760"/>
          </a:xfrm>
          <a:prstGeom prst="roundRect">
            <a:avLst>
              <a:gd name="adj" fmla="val 20000"/>
            </a:avLst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2194560" y="1600200"/>
            <a:ext cx="3063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0B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MEMORY IN C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103120"/>
            <a:ext cx="91440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malloc, calloc &amp; free</a:t>
            </a:r>
            <a:endParaRPr lang="en-US" sz="50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200400"/>
            <a:ext cx="7589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BFE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strings, arrays, and pointers move between stack and heap memory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40080" y="4297680"/>
            <a:ext cx="1097280" cy="0"/>
          </a:xfrm>
          <a:prstGeom prst="line">
            <a:avLst/>
          </a:prstGeom>
          <a:noFill/>
          <a:ln w="25400">
            <a:solidFill>
              <a:srgbClr val="00A89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44348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Sreetam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4818888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8FC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Continuation of "Strings in C"  •  For university students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3093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9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under the GNU General Public License (GPL)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51460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Strings Are Arrays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691640"/>
            <a:ext cx="112471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covered strings as char arrays terminated by '\0'. That's the key link to this part: arrays, pointers, and manually managed memory all describe the same underlying idea — a block of bytes and something that knows where it starts.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283464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3108960"/>
            <a:ext cx="3017520" cy="685800"/>
          </a:xfrm>
          <a:prstGeom prst="roundRect">
            <a:avLst>
              <a:gd name="adj" fmla="val 10667"/>
            </a:avLst>
          </a:prstGeom>
          <a:solidFill>
            <a:srgbClr val="02809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3108960"/>
            <a:ext cx="3017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char[]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977640"/>
            <a:ext cx="30175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string is a char array — contiguous bytes ending in '\0'.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297680" y="283464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0" y="3108960"/>
            <a:ext cx="3017520" cy="685800"/>
          </a:xfrm>
          <a:prstGeom prst="roundRect">
            <a:avLst>
              <a:gd name="adj" fmla="val 10667"/>
            </a:avLst>
          </a:prstGeom>
          <a:solidFill>
            <a:srgbClr val="00A89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0" y="3108960"/>
            <a:ext cx="3017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*p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0" y="3977640"/>
            <a:ext cx="30175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pointer just stores a memory address — of a char, an int, anything.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8138160" y="283464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412480" y="3108960"/>
            <a:ext cx="3017520" cy="685800"/>
          </a:xfrm>
          <a:prstGeom prst="roundRect">
            <a:avLst>
              <a:gd name="adj" fmla="val 10667"/>
            </a:avLst>
          </a:prstGeom>
          <a:solidFill>
            <a:srgbClr val="02C39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412480" y="3108960"/>
            <a:ext cx="3017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stack / heap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8412480" y="3977640"/>
            <a:ext cx="301752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that memory lives changes how long it survives.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Strings, Pointers &amp; Memory in C — Part 2  •  Sreetam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51460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 MODEL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Stack vs Heap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783080"/>
            <a:ext cx="5394960" cy="4434840"/>
          </a:xfrm>
          <a:prstGeom prst="roundRect">
            <a:avLst>
              <a:gd name="adj" fmla="val 2062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02809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43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2057400"/>
            <a:ext cx="4206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Stack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31520" y="5257800"/>
            <a:ext cx="2377440" cy="457200"/>
          </a:xfrm>
          <a:prstGeom prst="roundRect">
            <a:avLst>
              <a:gd name="adj" fmla="val 10000"/>
            </a:avLst>
          </a:prstGeom>
          <a:solidFill>
            <a:srgbClr val="028090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31520" y="5257800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main()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31520" y="4690872"/>
            <a:ext cx="2377440" cy="457200"/>
          </a:xfrm>
          <a:prstGeom prst="roundRect">
            <a:avLst>
              <a:gd name="adj" fmla="val 10000"/>
            </a:avLst>
          </a:prstGeom>
          <a:solidFill>
            <a:srgbClr val="02809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31520" y="4690872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func()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31520" y="4123944"/>
            <a:ext cx="2377440" cy="457200"/>
          </a:xfrm>
          <a:prstGeom prst="roundRect">
            <a:avLst>
              <a:gd name="adj" fmla="val 10000"/>
            </a:avLst>
          </a:prstGeom>
          <a:solidFill>
            <a:srgbClr val="00A89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31520" y="4123944"/>
            <a:ext cx="2377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x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291840" y="429768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grows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731520" y="260604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Automatic — allocated &amp; freed by the compiler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731520" y="2990088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Local variables, function calls, array literals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3374136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Fast, fixed size, LIFO order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731520" y="3758184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Freed automatically when a function returns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309360" y="1783080"/>
            <a:ext cx="5394960" cy="4434840"/>
          </a:xfrm>
          <a:prstGeom prst="roundRect">
            <a:avLst>
              <a:gd name="adj" fmla="val 2062"/>
            </a:avLst>
          </a:prstGeom>
          <a:solidFill>
            <a:srgbClr val="FFFFFF"/>
          </a:solidFill>
          <a:ln w="12700">
            <a:solidFill>
              <a:srgbClr val="DCEAE7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583680" y="2011680"/>
            <a:ext cx="502920" cy="502920"/>
          </a:xfrm>
          <a:prstGeom prst="ellipse">
            <a:avLst/>
          </a:prstGeom>
          <a:solidFill>
            <a:srgbClr val="0B6E76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583680" y="20116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endParaRPr lang="en-US" sz="1430" dirty="0"/>
          </a:p>
        </p:txBody>
      </p:sp>
      <p:sp>
        <p:nvSpPr>
          <p:cNvPr id="23" name="Text 21"/>
          <p:cNvSpPr txBox="1"/>
          <p:nvPr/>
        </p:nvSpPr>
        <p:spPr>
          <a:xfrm>
            <a:off x="7269480" y="2057400"/>
            <a:ext cx="4206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Heap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6583680" y="2606040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Manual — you allocate with malloc/calloc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583680" y="2990088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Data that must outlive the function that made it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6583680" y="3374136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Slower, flexible size, no fixed order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6583680" y="3758184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Freed only when you call free() yourself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6675120" y="4434840"/>
            <a:ext cx="1051560" cy="411480"/>
          </a:xfrm>
          <a:prstGeom prst="roundRect">
            <a:avLst>
              <a:gd name="adj" fmla="val 11111"/>
            </a:avLst>
          </a:prstGeom>
          <a:solidFill>
            <a:srgbClr val="0B6E76"/>
          </a:solidFill>
          <a:ln/>
        </p:spPr>
      </p:sp>
      <p:sp>
        <p:nvSpPr>
          <p:cNvPr id="29" name="Shape 27"/>
          <p:cNvSpPr/>
          <p:nvPr/>
        </p:nvSpPr>
        <p:spPr>
          <a:xfrm>
            <a:off x="7863840" y="4800600"/>
            <a:ext cx="1051560" cy="411480"/>
          </a:xfrm>
          <a:prstGeom prst="roundRect">
            <a:avLst>
              <a:gd name="adj" fmla="val 11111"/>
            </a:avLst>
          </a:prstGeom>
          <a:solidFill>
            <a:srgbClr val="0B6E76"/>
          </a:solidFill>
          <a:ln/>
        </p:spPr>
      </p:sp>
      <p:sp>
        <p:nvSpPr>
          <p:cNvPr id="30" name="Shape 28"/>
          <p:cNvSpPr/>
          <p:nvPr/>
        </p:nvSpPr>
        <p:spPr>
          <a:xfrm>
            <a:off x="9235440" y="4434840"/>
            <a:ext cx="1051560" cy="411480"/>
          </a:xfrm>
          <a:prstGeom prst="roundRect">
            <a:avLst>
              <a:gd name="adj" fmla="val 11111"/>
            </a:avLst>
          </a:prstGeom>
          <a:solidFill>
            <a:srgbClr val="0B6E76"/>
          </a:solidFill>
          <a:ln/>
        </p:spPr>
      </p:sp>
      <p:sp>
        <p:nvSpPr>
          <p:cNvPr id="31" name="Shape 29"/>
          <p:cNvSpPr/>
          <p:nvPr/>
        </p:nvSpPr>
        <p:spPr>
          <a:xfrm>
            <a:off x="7040880" y="5394960"/>
            <a:ext cx="1051560" cy="411480"/>
          </a:xfrm>
          <a:prstGeom prst="roundRect">
            <a:avLst>
              <a:gd name="adj" fmla="val 11111"/>
            </a:avLst>
          </a:prstGeom>
          <a:solidFill>
            <a:srgbClr val="0B6E76"/>
          </a:solidFill>
          <a:ln/>
        </p:spPr>
      </p:sp>
      <p:sp>
        <p:nvSpPr>
          <p:cNvPr id="32" name="Shape 30"/>
          <p:cNvSpPr/>
          <p:nvPr/>
        </p:nvSpPr>
        <p:spPr>
          <a:xfrm>
            <a:off x="8595360" y="5486400"/>
            <a:ext cx="1051560" cy="411480"/>
          </a:xfrm>
          <a:prstGeom prst="roundRect">
            <a:avLst>
              <a:gd name="adj" fmla="val 11111"/>
            </a:avLst>
          </a:prstGeom>
          <a:solidFill>
            <a:srgbClr val="0B6E76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583680" y="5989320"/>
            <a:ext cx="4846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malloc'd blocks — scattered, addressed by pointer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Strings, Pointers &amp; Memory in C — Part 2  •  Sreetam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51460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Pointers Refresher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737360"/>
            <a:ext cx="5577840" cy="1737360"/>
          </a:xfrm>
          <a:prstGeom prst="roundRect">
            <a:avLst>
              <a:gd name="adj" fmla="val 4211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685800" y="1901952"/>
            <a:ext cx="5120640" cy="14081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x = 10;</a:t>
            </a:r>
            <a:endParaRPr lang="en-US" sz="14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*p = &amp;x;      // p holds x's address</a:t>
            </a:r>
            <a:endParaRPr lang="en-US" sz="1400" dirty="0"/>
          </a:p>
          <a:p>
            <a:pPr indent="0" marL="0">
              <a:lnSpc>
                <a:spcPct val="120000"/>
              </a:lnSpc>
              <a:buNone/>
            </a:pPr>
            <a:endParaRPr lang="en-US" sz="14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printf("%d", *p); // dereference: 10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3657600"/>
            <a:ext cx="5577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&amp;x</a:t>
            </a:r>
            <a:pPr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address-of operator. Gives the memory address where x lives.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4206240"/>
            <a:ext cx="55778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*p</a:t>
            </a:r>
            <a:pPr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dereference operator. Gives the value stored at the address p holds.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583680" y="1737360"/>
            <a:ext cx="5120640" cy="4206240"/>
          </a:xfrm>
          <a:prstGeom prst="roundRect">
            <a:avLst>
              <a:gd name="adj" fmla="val 2174"/>
            </a:avLst>
          </a:prstGeom>
          <a:solidFill>
            <a:srgbClr val="0B2B2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0" y="19202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858000" y="2468880"/>
            <a:ext cx="2011680" cy="777240"/>
          </a:xfrm>
          <a:prstGeom prst="roundRect">
            <a:avLst>
              <a:gd name="adj" fmla="val 8235"/>
            </a:avLst>
          </a:prstGeom>
          <a:solidFill>
            <a:srgbClr val="00A89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858000" y="246888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 = 10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858000" y="292608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B2B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0x7ffee4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9418320" y="3749040"/>
            <a:ext cx="2011680" cy="777240"/>
          </a:xfrm>
          <a:prstGeom prst="roundRect">
            <a:avLst>
              <a:gd name="adj" fmla="val 8235"/>
            </a:avLst>
          </a:prstGeom>
          <a:solidFill>
            <a:srgbClr val="02809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418320" y="3749040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 = 0x7ffee4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9418320" y="4206240"/>
            <a:ext cx="20116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0B2B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0x7ffee8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9692640" y="3749040"/>
            <a:ext cx="-1737360" cy="-502920"/>
          </a:xfrm>
          <a:prstGeom prst="line">
            <a:avLst/>
          </a:prstGeom>
          <a:noFill/>
          <a:ln w="25400">
            <a:solidFill>
              <a:srgbClr val="02C39A"/>
            </a:solidFill>
            <a:prstDash val="solid"/>
            <a:tailEnd type="triangle"/>
          </a:ln>
        </p:spPr>
      </p:sp>
      <p:sp>
        <p:nvSpPr>
          <p:cNvPr id="18" name="Text 16"/>
          <p:cNvSpPr txBox="1"/>
          <p:nvPr/>
        </p:nvSpPr>
        <p:spPr>
          <a:xfrm>
            <a:off x="6858000" y="49377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BFE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points to x's address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Strings, Pointers &amp; Memory in C — Part 2  •  Sreetam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51460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FUNDAMENTALS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Arrays and Pointers: Interchangeable?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64592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array name, used in an expression, decays into a pointer to its first element. That's why array indexing and pointer arithmetic give identical results.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548640" y="2880360"/>
            <a:ext cx="9144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880360"/>
            <a:ext cx="914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2A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2102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2809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arr[0]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89534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A89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*(arr+0)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1554480" y="2880360"/>
            <a:ext cx="9144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554480" y="2880360"/>
            <a:ext cx="914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2A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554480" y="362102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2809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arr[1]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1554480" y="389534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A89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*(arr+1)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560320" y="2880360"/>
            <a:ext cx="9144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560320" y="2880360"/>
            <a:ext cx="914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2A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2560320" y="362102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2809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arr[2]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2560320" y="389534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A89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*(arr+2)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66160" y="2880360"/>
            <a:ext cx="914400" cy="685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028090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3566160" y="2880360"/>
            <a:ext cx="914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72A2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3566160" y="362102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2809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arr[3]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3566160" y="3895344"/>
            <a:ext cx="914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00A89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*(arr+3)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48640" y="2496312"/>
            <a:ext cx="914400" cy="292608"/>
          </a:xfrm>
          <a:prstGeom prst="roundRect">
            <a:avLst>
              <a:gd name="adj" fmla="val 15625"/>
            </a:avLst>
          </a:prstGeom>
          <a:solidFill>
            <a:srgbClr val="0B2B2E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" y="2496312"/>
            <a:ext cx="1371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arr →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343400"/>
            <a:ext cx="11247120" cy="1874520"/>
          </a:xfrm>
          <a:prstGeom prst="roundRect">
            <a:avLst>
              <a:gd name="adj" fmla="val 3902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685800" y="4507992"/>
            <a:ext cx="10789920" cy="1545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arr[] = "Code";</a:t>
            </a:r>
            <a:endParaRPr lang="en-US" sz="1400" dirty="0"/>
          </a:p>
          <a:p>
            <a:pPr indent="0" marL="0">
              <a:lnSpc>
                <a:spcPct val="120000"/>
              </a:lnSpc>
              <a:buNone/>
            </a:pPr>
            <a:endParaRPr lang="en-US" sz="14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printf("%c", arr[2]);       // 'd'  — array indexing</a:t>
            </a:r>
            <a:endParaRPr lang="en-US" sz="14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printf("%c", *(arr + 2));   // 'd'  — pointer arithmetic, same result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Strings, Pointers &amp; Memory in C — Part 2  •  Sreetam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514600" cy="365760"/>
          </a:xfrm>
          <a:prstGeom prst="roundRect">
            <a:avLst>
              <a:gd name="adj" fmla="val 20000"/>
            </a:avLst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MEMORY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malloc() — Allocating Raw Memory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7373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void *malloc(size_t size);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240280"/>
            <a:ext cx="54864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Requests size bytes from the heap and returns a pointer to the start of that block — or NULL if the request fails. The memory's contents are left uninitialized (garbage values).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35661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Declared in &lt;stdlib.h&gt;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Always cast-free in C — assigning void* needs no cast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42976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Always check the return value against NULL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3931920"/>
          </a:xfrm>
          <a:prstGeom prst="roundRect">
            <a:avLst>
              <a:gd name="adj" fmla="val 1860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6537960" y="1901952"/>
            <a:ext cx="4937760" cy="36027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#include &lt;stdlib.h&gt;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#include &lt;stdio.h&gt;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main(void) {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int *arr = malloc(5 * sizeof(int));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(arr == NULL) {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printf("Allocation failed\n");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return 1;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arr[0] = 42;   // usable like a normal array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free(arr);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0;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Strings, Pointers &amp; Memory in C — Part 2  •  Sreetam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514600" cy="365760"/>
          </a:xfrm>
          <a:prstGeom prst="roundRect">
            <a:avLst>
              <a:gd name="adj" fmla="val 20000"/>
            </a:avLst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MEMORY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calloc() — Allocating Zeroed Memory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7373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void *calloc(size_t n, size_t size);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240280"/>
            <a:ext cx="54864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Allocates space for n elements of size bytes each, and — unlike malloc — initializes every byte to zero. Useful whenever a clean, predictable starting state matters.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3703320"/>
            <a:ext cx="5577840" cy="1920240"/>
          </a:xfrm>
          <a:prstGeom prst="roundRect">
            <a:avLst>
              <a:gd name="adj" fmla="val 4762"/>
            </a:avLst>
          </a:prstGeom>
          <a:solidFill>
            <a:srgbClr val="0B2B2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388620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calloc(5, sizeof(int))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85800" y="4389120"/>
            <a:ext cx="868680" cy="640080"/>
          </a:xfrm>
          <a:prstGeom prst="roundRect">
            <a:avLst>
              <a:gd name="adj" fmla="val 7143"/>
            </a:avLst>
          </a:prstGeom>
          <a:solidFill>
            <a:srgbClr val="0F373B"/>
          </a:solidFill>
          <a:ln w="12700">
            <a:solidFill>
              <a:srgbClr val="00A89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5800" y="4389120"/>
            <a:ext cx="868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645920" y="4389120"/>
            <a:ext cx="868680" cy="640080"/>
          </a:xfrm>
          <a:prstGeom prst="roundRect">
            <a:avLst>
              <a:gd name="adj" fmla="val 7143"/>
            </a:avLst>
          </a:prstGeom>
          <a:solidFill>
            <a:srgbClr val="0F373B"/>
          </a:solidFill>
          <a:ln w="12700">
            <a:solidFill>
              <a:srgbClr val="00A89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645920" y="4389120"/>
            <a:ext cx="868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2606040" y="4389120"/>
            <a:ext cx="868680" cy="640080"/>
          </a:xfrm>
          <a:prstGeom prst="roundRect">
            <a:avLst>
              <a:gd name="adj" fmla="val 7143"/>
            </a:avLst>
          </a:prstGeom>
          <a:solidFill>
            <a:srgbClr val="0F373B"/>
          </a:solidFill>
          <a:ln w="12700">
            <a:solidFill>
              <a:srgbClr val="00A89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606040" y="4389120"/>
            <a:ext cx="868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566160" y="4389120"/>
            <a:ext cx="868680" cy="640080"/>
          </a:xfrm>
          <a:prstGeom prst="roundRect">
            <a:avLst>
              <a:gd name="adj" fmla="val 7143"/>
            </a:avLst>
          </a:prstGeom>
          <a:solidFill>
            <a:srgbClr val="0F373B"/>
          </a:solidFill>
          <a:ln w="12700">
            <a:solidFill>
              <a:srgbClr val="00A89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566160" y="4389120"/>
            <a:ext cx="868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526280" y="4389120"/>
            <a:ext cx="868680" cy="640080"/>
          </a:xfrm>
          <a:prstGeom prst="roundRect">
            <a:avLst>
              <a:gd name="adj" fmla="val 7143"/>
            </a:avLst>
          </a:prstGeom>
          <a:solidFill>
            <a:srgbClr val="0F373B"/>
          </a:solidFill>
          <a:ln w="12700">
            <a:solidFill>
              <a:srgbClr val="00A89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26280" y="4389120"/>
            <a:ext cx="868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685800" y="5166360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BFE3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element starts at zero — malloc's memory would hold whatever was there before.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309360" y="1737360"/>
            <a:ext cx="5394960" cy="3931920"/>
          </a:xfrm>
          <a:prstGeom prst="roundRect">
            <a:avLst>
              <a:gd name="adj" fmla="val 1860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21" name="Text 19"/>
          <p:cNvSpPr txBox="1"/>
          <p:nvPr/>
        </p:nvSpPr>
        <p:spPr>
          <a:xfrm>
            <a:off x="6537960" y="1901952"/>
            <a:ext cx="4937760" cy="36027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#include &lt;stdlib.h&gt;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main(void) {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int *counts = calloc(5, sizeof(int));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(counts == NULL) return 1;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// counts[0..4] are all 0 already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counts[2]++;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free(counts);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0;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Strings, Pointers &amp; Memory in C — Part 2  •  Sreetam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514600" cy="365760"/>
          </a:xfrm>
          <a:prstGeom prst="roundRect">
            <a:avLst>
              <a:gd name="adj" fmla="val 20000"/>
            </a:avLst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MEMORY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malloc() vs calloc()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47120" cy="3931920"/>
        </p:xfrm>
        <a:graphic>
          <a:graphicData uri="http://schemas.openxmlformats.org/drawingml/2006/table">
            <a:tbl>
              <a:tblPr/>
              <a:tblGrid>
                <a:gridCol w="2286000"/>
                <a:gridCol w="4206240"/>
                <a:gridCol w="4754880"/>
              </a:tblGrid>
              <a:tr h="7863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malloc()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calloc()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7863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Arguments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 — total bytes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Two — element count and element size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7863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Initial contents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Uninitialized (garbage)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Zeroed out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863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Slightly faster (no zeroing)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Slightly slower (zeroing pass)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7863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Typical use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4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Buffers you'll fill immediately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72A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Counters, flags, zero-init arrays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AE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Strings, Pointers &amp; Memory in C — Part 2  •  Sreetam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514600" cy="365760"/>
          </a:xfrm>
          <a:prstGeom prst="roundRect">
            <a:avLst>
              <a:gd name="adj" fmla="val 20000"/>
            </a:avLst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MEMORY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free() — Releasing Memory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7373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free(ptr);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240280"/>
            <a:ext cx="548640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malloc or calloc must eventually be paired with exactly one free — otherwise that block stays reserved for the life of the program: a memory leak.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3429000"/>
            <a:ext cx="384048" cy="384048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57200" y="34290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005840" y="3374136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free memory you got from malloc/calloc/realloc.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57200" y="4023360"/>
            <a:ext cx="384048" cy="384048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57200" y="40233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005840" y="3968496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free the same pointer twice (double free).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57200" y="4617720"/>
            <a:ext cx="384048" cy="384048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57200" y="46177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005840" y="4562856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the pointer to NULL after freeing it.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57200" y="5212080"/>
            <a:ext cx="384048" cy="384048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57200" y="52120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005840" y="5157216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use a pointer after it's been freed (dangling pointer).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309360" y="1737360"/>
            <a:ext cx="5394960" cy="3931920"/>
          </a:xfrm>
          <a:prstGeom prst="roundRect">
            <a:avLst>
              <a:gd name="adj" fmla="val 1860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20" name="Text 18"/>
          <p:cNvSpPr txBox="1"/>
          <p:nvPr/>
        </p:nvSpPr>
        <p:spPr>
          <a:xfrm>
            <a:off x="6537960" y="1901952"/>
            <a:ext cx="4937760" cy="36027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*data = malloc(10 * sizeof(int));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(data == NULL) return 1;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... use data ...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free(data);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data = NULL;   // avoid a dangling pointer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free(data);  // safe: freeing NULL</a:t>
            </a:r>
            <a:endParaRPr lang="en-US" sz="13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              does nothing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Strings, Pointers &amp; Memory in C — Part 2  •  Sreetam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51460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Dynamic Strings in Practice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69164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stack string has a fixed size chosen at compile time. A heap string can be sized — and resized — at runtime, which matters when the length isn't known in advance.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233172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Stack version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2697480"/>
            <a:ext cx="5394960" cy="1463040"/>
          </a:xfrm>
          <a:prstGeom prst="roundRect">
            <a:avLst>
              <a:gd name="adj" fmla="val 5000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685800" y="2862072"/>
            <a:ext cx="4937760" cy="11338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name[20];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strcpy(name, "University");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freed automatically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when the function returns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6309360" y="233172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A8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Heap version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309360" y="2697480"/>
            <a:ext cx="5394960" cy="1463040"/>
          </a:xfrm>
          <a:prstGeom prst="roundRect">
            <a:avLst>
              <a:gd name="adj" fmla="val 5000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6537960" y="2862072"/>
            <a:ext cx="4937760" cy="11338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*name = malloc(20);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(name != NULL)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strcpy(name, "University");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must free(name) manually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57200" y="4297680"/>
            <a:ext cx="11247120" cy="1965960"/>
          </a:xfrm>
          <a:prstGeom prst="roundRect">
            <a:avLst>
              <a:gd name="adj" fmla="val 3721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85800" y="4462272"/>
            <a:ext cx="10789920" cy="1636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sizing a heap string exactly to its content, at runtime: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char *dup = malloc(strlen(source) + 1);   // +1 for '\0'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if (dup != NULL) {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strcpy(dup, source);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free(dup);</a:t>
            </a:r>
            <a:endParaRPr lang="en-US" sz="13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Strings, Pointers &amp; Memory in C — Part 2  •  Sreetam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51460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WORKED EXAMPLE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Dynamic Arrays in Practice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691640"/>
            <a:ext cx="1124712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allocated, a heap array is used with exactly the same [ ] syntax as a stack array — pointers and arrays share indexing because arr[i] means *(arr + i) either way.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2423160"/>
            <a:ext cx="7315200" cy="3749040"/>
          </a:xfrm>
          <a:prstGeom prst="roundRect">
            <a:avLst>
              <a:gd name="adj" fmla="val 1951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85800" y="2587752"/>
            <a:ext cx="6858000" cy="34198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#include &lt;stdlib.h&gt;</a:t>
            </a: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#include &lt;stdio.h&gt;</a:t>
            </a: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 main(void) {</a:t>
            </a: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int n = 5;</a:t>
            </a: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int *scores = malloc(n * sizeof(int));</a:t>
            </a: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(scores == NULL) return 1;</a:t>
            </a: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for (int i = 0; i &lt; n; i++)</a:t>
            </a: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scores[i] = i * i;      // just like scores[i]</a:t>
            </a: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                         // on a stack array</a:t>
            </a: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printf("%d\n", scores[3]); // 9</a:t>
            </a: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free(scores);</a:t>
            </a: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return 0;</a:t>
            </a:r>
            <a:endParaRPr lang="en-US" sz="125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8001000" y="2423160"/>
            <a:ext cx="3703320" cy="3749040"/>
          </a:xfrm>
          <a:prstGeom prst="roundRect">
            <a:avLst>
              <a:gd name="adj" fmla="val 2469"/>
            </a:avLst>
          </a:prstGeom>
          <a:solidFill>
            <a:srgbClr val="0B2B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0" y="2651760"/>
            <a:ext cx="3200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go dynamic?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8229600" y="3063240"/>
            <a:ext cx="32461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7F5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stack array's size (int scores[5]) must be a compile-time constant. A heap array's size — n here — can come from user input, a file, or any runtime value.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Strings, Pointers &amp; Memory in C — Part 2  •  Sreetam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514600" cy="365760"/>
          </a:xfrm>
          <a:prstGeom prst="roundRect">
            <a:avLst>
              <a:gd name="adj" fmla="val 20000"/>
            </a:avLst>
          </a:prstGeom>
          <a:solidFill>
            <a:srgbClr val="B3541E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WATCH OUT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Pitfalls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502920" cy="502920"/>
          </a:xfrm>
          <a:prstGeom prst="ellipse">
            <a:avLst/>
          </a:prstGeom>
          <a:solidFill>
            <a:srgbClr val="B3541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18288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43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178308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Memory leaks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2167128"/>
            <a:ext cx="41148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Losing every pointer to a heap block before calling free() — the memory can never be reclaimed until the program exits.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880360"/>
            <a:ext cx="502920" cy="502920"/>
          </a:xfrm>
          <a:prstGeom prst="ellipse">
            <a:avLst/>
          </a:prstGeom>
          <a:solidFill>
            <a:srgbClr val="B3541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7200" y="28803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</a:t>
            </a:r>
            <a:endParaRPr lang="en-US" sz="1430" dirty="0"/>
          </a:p>
        </p:txBody>
      </p:sp>
      <p:sp>
        <p:nvSpPr>
          <p:cNvPr id="11" name="Text 9"/>
          <p:cNvSpPr txBox="1"/>
          <p:nvPr/>
        </p:nvSpPr>
        <p:spPr>
          <a:xfrm>
            <a:off x="1188720" y="283464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Dangling pointers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3218688"/>
            <a:ext cx="41148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a pointer after its memory has been freed. The address may now hold something else entirely.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931920"/>
            <a:ext cx="502920" cy="502920"/>
          </a:xfrm>
          <a:prstGeom prst="ellipse">
            <a:avLst/>
          </a:prstGeom>
          <a:solidFill>
            <a:srgbClr val="B3541E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57200" y="393192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430" dirty="0"/>
          </a:p>
        </p:txBody>
      </p:sp>
      <p:sp>
        <p:nvSpPr>
          <p:cNvPr id="15" name="Text 13"/>
          <p:cNvSpPr txBox="1"/>
          <p:nvPr/>
        </p:nvSpPr>
        <p:spPr>
          <a:xfrm>
            <a:off x="1188720" y="388620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Double free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4270248"/>
            <a:ext cx="41148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free() twice on the same pointer corrupts the heap's internal bookkeeping — undefined behavior.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57200" y="4983480"/>
            <a:ext cx="502920" cy="502920"/>
          </a:xfrm>
          <a:prstGeom prst="ellipse">
            <a:avLst/>
          </a:prstGeom>
          <a:solidFill>
            <a:srgbClr val="B3541E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57200" y="4983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3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</a:t>
            </a:r>
            <a:endParaRPr lang="en-US" sz="143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4937760"/>
            <a:ext cx="4114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Returning a stack address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1188720" y="5321808"/>
            <a:ext cx="41148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Returning &amp;localVariable from a function: that memory is invalid the moment the function returns.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0720" y="1783080"/>
            <a:ext cx="594360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F0D2BC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035040" y="196596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leak, in practice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035040" y="2423160"/>
            <a:ext cx="5394960" cy="2286000"/>
          </a:xfrm>
          <a:prstGeom prst="roundRect">
            <a:avLst>
              <a:gd name="adj" fmla="val 3200"/>
            </a:avLst>
          </a:prstGeom>
          <a:solidFill>
            <a:srgbClr val="12201F"/>
          </a:solidFill>
          <a:ln/>
          <a:effectLst>
            <a:outerShdw sx="100000" sy="100000" kx="0" ky="0" algn="bl" rotWithShape="0" blurRad="76200" dist="25400" dir="5400000">
              <a:srgbClr val="000000">
                <a:alpha val="30000"/>
              </a:srgbClr>
            </a:outerShdw>
          </a:effectLst>
        </p:spPr>
      </p:sp>
      <p:sp>
        <p:nvSpPr>
          <p:cNvPr id="24" name="Text 22"/>
          <p:cNvSpPr txBox="1"/>
          <p:nvPr/>
        </p:nvSpPr>
        <p:spPr>
          <a:xfrm>
            <a:off x="6263640" y="2587752"/>
            <a:ext cx="4937760" cy="19568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void makeBuffer(void) {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char *buf = malloc(100);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(buf == NULL) return;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// ... buf is never freed ...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   // buf (the pointer) is gone —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// but its 100 bytes on the heap</a:t>
            </a:r>
            <a:endParaRPr lang="en-US" sz="125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F5E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// are now unreachable forever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6035040" y="484632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Fix: make sure every code path that allocates also has a matching free() — including early returns.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Strings, Pointers &amp; Memory in C — Part 2  •  Sreetam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8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51460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960120"/>
            <a:ext cx="98755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72A2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57200" y="1828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1755648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stack holds automatic, short-lived data; the heap holds data you manage yourself and control the lifetime of.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457200" y="2724912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7200" y="272491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651760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Arrays and pointers are largely interchangeable: arr[i] and *(arr + i) are the same operation.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457200" y="3621024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57200" y="362102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" y="3547872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malloc() gives you uninitialized memory; calloc() gives you the same memory zeroed out.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457200" y="4517136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57200" y="451713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4443984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successful malloc/calloc needs exactly one matching free() — no more, no less.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457200" y="5413248"/>
            <a:ext cx="457200" cy="457200"/>
          </a:xfrm>
          <a:prstGeom prst="ellipse">
            <a:avLst/>
          </a:prstGeom>
          <a:solidFill>
            <a:srgbClr val="00A89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57200" y="541324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43000" y="5340096"/>
            <a:ext cx="10332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72A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 and arrays behave identically whether they live on the stack or the heap; only their lifetime and sizing rules differ.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Strings, Pointers &amp; Memory in C — Part 2  •  Sreetam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7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8288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FC4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malloc, calloc &amp; free — Sreetam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3566160"/>
            <a:ext cx="8686800" cy="2011680"/>
          </a:xfrm>
          <a:prstGeom prst="roundRect">
            <a:avLst>
              <a:gd name="adj" fmla="val 4545"/>
            </a:avLst>
          </a:prstGeom>
          <a:solidFill>
            <a:srgbClr val="0F373B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37490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4160520"/>
            <a:ext cx="813816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7F5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presentation is free content: you may redistribute and/or modify it under the terms of the GNU General Public License (GPL) as published by the Free Software Foundation. It is distributed WITHOUT ANY WARRANTY; without even the implied warranty of merchantability or fitness for a particular purpose. See the GNU GPL for full details.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3093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E9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Sreetam  •  Licensed under the GNU General Public License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2026-09-01T18:08:08Z</dcterms:created>
  <dcterms:modified xsi:type="dcterms:W3CDTF">2026-09-01T18:08:08Z</dcterms:modified>
</cp:coreProperties>
</file>