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F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55280" y="822960"/>
            <a:ext cx="3657600" cy="2377440"/>
          </a:xfrm>
          <a:prstGeom prst="roundRect">
            <a:avLst>
              <a:gd name="adj" fmla="val 3846"/>
            </a:avLst>
          </a:prstGeom>
          <a:solidFill>
            <a:srgbClr val="252B36"/>
          </a:solidFill>
          <a:ln w="12700">
            <a:solidFill>
              <a:srgbClr val="3A414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183880" y="1051560"/>
            <a:ext cx="146304" cy="146304"/>
          </a:xfrm>
          <a:prstGeom prst="ellipse">
            <a:avLst/>
          </a:prstGeom>
          <a:solidFill>
            <a:srgbClr val="FF5F56"/>
          </a:solidFill>
          <a:ln/>
        </p:spPr>
      </p:sp>
      <p:sp>
        <p:nvSpPr>
          <p:cNvPr id="4" name="Shape 2"/>
          <p:cNvSpPr/>
          <p:nvPr/>
        </p:nvSpPr>
        <p:spPr>
          <a:xfrm>
            <a:off x="8412480" y="1051560"/>
            <a:ext cx="146304" cy="146304"/>
          </a:xfrm>
          <a:prstGeom prst="ellipse">
            <a:avLst/>
          </a:prstGeom>
          <a:solidFill>
            <a:srgbClr val="FFBD2E"/>
          </a:solidFill>
          <a:ln/>
        </p:spPr>
      </p:sp>
      <p:sp>
        <p:nvSpPr>
          <p:cNvPr id="5" name="Shape 3"/>
          <p:cNvSpPr/>
          <p:nvPr/>
        </p:nvSpPr>
        <p:spPr>
          <a:xfrm>
            <a:off x="8641080" y="1051560"/>
            <a:ext cx="146304" cy="146304"/>
          </a:xfrm>
          <a:prstGeom prst="ellipse">
            <a:avLst/>
          </a:prstGeom>
          <a:solidFill>
            <a:srgbClr val="27C93F"/>
          </a:solidFill>
          <a:ln/>
        </p:spPr>
      </p:sp>
      <p:sp>
        <p:nvSpPr>
          <p:cNvPr id="6" name="Text 4"/>
          <p:cNvSpPr/>
          <p:nvPr/>
        </p:nvSpPr>
        <p:spPr>
          <a:xfrm>
            <a:off x="8183880" y="1417320"/>
            <a:ext cx="32004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8DA3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#include &lt;stdio.h&gt;</a:t>
            </a:r>
            <a:endParaRPr lang="en-US" sz="12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2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main() {</a:t>
            </a:r>
            <a:endParaRPr lang="en-US" sz="12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printf("Hello, C!");</a:t>
            </a:r>
            <a:endParaRPr lang="en-US" sz="12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return 0;</a:t>
            </a:r>
            <a:endParaRPr lang="en-US" sz="12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40080" y="19659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 PROGRAMMING · UNIVERSITY LECTURE SERIES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94360" y="2331720"/>
            <a:ext cx="73152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Flow, Loops,</a:t>
            </a:r>
            <a:endParaRPr lang="en-US" sz="4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Arrays &amp; Memory Management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621792" y="4160520"/>
            <a:ext cx="6949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practical guide to if/else, switch, loops, nested structures, arrays, and dynamic memory allocation in C.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21792" y="5074920"/>
            <a:ext cx="4206240" cy="0"/>
          </a:xfrm>
          <a:prstGeom prst="line">
            <a:avLst/>
          </a:prstGeom>
          <a:noFill/>
          <a:ln w="12700">
            <a:solidFill>
              <a:srgbClr val="3A414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1792" y="521208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21792" y="54406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Sreetam Ganguly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931920" y="521208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931920" y="544068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August 2026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21792" y="5989320"/>
            <a:ext cx="5120640" cy="457200"/>
          </a:xfrm>
          <a:prstGeom prst="roundRect">
            <a:avLst>
              <a:gd name="adj" fmla="val 16000"/>
            </a:avLst>
          </a:prstGeom>
          <a:solidFill>
            <a:srgbClr val="252B36"/>
          </a:solidFill>
          <a:ln w="9525">
            <a:solidFill>
              <a:srgbClr val="39D9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21792" y="598932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39D9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Licensed under the GNU General Public License — free to use, share &amp; modify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6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F9E6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AGENDA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21792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We'll Cover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2578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3E6EA"/>
            </a:solidFill>
            <a:prstDash val="solid"/>
          </a:ln>
          <a:effectLst>
            <a:outerShdw sx="100000" sy="100000" kx="0" ky="0" algn="bl" rotWithShape="0" blurRad="101600" dist="38100" dir="5400000">
              <a:srgbClr val="1B1F27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1874520"/>
            <a:ext cx="777240" cy="777240"/>
          </a:xfrm>
          <a:prstGeom prst="ellipse">
            <a:avLst/>
          </a:prstGeom>
          <a:solidFill>
            <a:srgbClr val="1B1F27"/>
          </a:solidFill>
          <a:ln/>
        </p:spPr>
      </p:sp>
      <p:sp>
        <p:nvSpPr>
          <p:cNvPr id="6" name="Text 4"/>
          <p:cNvSpPr/>
          <p:nvPr/>
        </p:nvSpPr>
        <p:spPr>
          <a:xfrm>
            <a:off x="804672" y="187452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783080" y="1755648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Making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783080" y="2121408"/>
            <a:ext cx="37947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if, else if, else and switch statements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126480" y="1554480"/>
            <a:ext cx="52578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3E6EA"/>
            </a:solidFill>
            <a:prstDash val="solid"/>
          </a:ln>
          <a:effectLst>
            <a:outerShdw sx="100000" sy="100000" kx="0" ky="0" algn="bl" rotWithShape="0" blurRad="101600" dist="38100" dir="5400000">
              <a:srgbClr val="1B1F27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382512" y="1874520"/>
            <a:ext cx="777240" cy="777240"/>
          </a:xfrm>
          <a:prstGeom prst="ellipse">
            <a:avLst/>
          </a:prstGeom>
          <a:solidFill>
            <a:srgbClr val="1B1F27"/>
          </a:solidFill>
          <a:ln/>
        </p:spPr>
      </p:sp>
      <p:sp>
        <p:nvSpPr>
          <p:cNvPr id="11" name="Text 9"/>
          <p:cNvSpPr/>
          <p:nvPr/>
        </p:nvSpPr>
        <p:spPr>
          <a:xfrm>
            <a:off x="6382512" y="187452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360920" y="1755648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Loops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360920" y="2121408"/>
            <a:ext cx="37947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for, while, and do-while loops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48640" y="3246120"/>
            <a:ext cx="52578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3E6EA"/>
            </a:solidFill>
            <a:prstDash val="solid"/>
          </a:ln>
          <a:effectLst>
            <a:outerShdw sx="100000" sy="100000" kx="0" ky="0" algn="bl" rotWithShape="0" blurRad="101600" dist="38100" dir="5400000">
              <a:srgbClr val="1B1F27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4672" y="3566160"/>
            <a:ext cx="777240" cy="777240"/>
          </a:xfrm>
          <a:prstGeom prst="ellipse">
            <a:avLst/>
          </a:prstGeom>
          <a:solidFill>
            <a:srgbClr val="1B1F27"/>
          </a:solidFill>
          <a:ln/>
        </p:spPr>
      </p:sp>
      <p:sp>
        <p:nvSpPr>
          <p:cNvPr id="16" name="Text 14"/>
          <p:cNvSpPr/>
          <p:nvPr/>
        </p:nvSpPr>
        <p:spPr>
          <a:xfrm>
            <a:off x="804672" y="356616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783080" y="3447288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Nesting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783080" y="3813048"/>
            <a:ext cx="37947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Nested loops and nested conditionals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126480" y="3246120"/>
            <a:ext cx="52578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3E6EA"/>
            </a:solidFill>
            <a:prstDash val="solid"/>
          </a:ln>
          <a:effectLst>
            <a:outerShdw sx="100000" sy="100000" kx="0" ky="0" algn="bl" rotWithShape="0" blurRad="101600" dist="38100" dir="5400000">
              <a:srgbClr val="1B1F27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382512" y="3566160"/>
            <a:ext cx="777240" cy="777240"/>
          </a:xfrm>
          <a:prstGeom prst="ellipse">
            <a:avLst/>
          </a:prstGeom>
          <a:solidFill>
            <a:srgbClr val="1B1F27"/>
          </a:solidFill>
          <a:ln/>
        </p:spPr>
      </p:sp>
      <p:sp>
        <p:nvSpPr>
          <p:cNvPr id="21" name="Text 19"/>
          <p:cNvSpPr/>
          <p:nvPr/>
        </p:nvSpPr>
        <p:spPr>
          <a:xfrm>
            <a:off x="6382512" y="356616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360920" y="3447288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Arrays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360920" y="3813048"/>
            <a:ext cx="37947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Declaring, initializing &amp; accessing elements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48640" y="4937760"/>
            <a:ext cx="52578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3E6EA"/>
            </a:solidFill>
            <a:prstDash val="solid"/>
          </a:ln>
          <a:effectLst>
            <a:outerShdw sx="100000" sy="100000" kx="0" ky="0" algn="bl" rotWithShape="0" blurRad="101600" dist="38100" dir="5400000">
              <a:srgbClr val="1B1F27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804672" y="5257800"/>
            <a:ext cx="777240" cy="777240"/>
          </a:xfrm>
          <a:prstGeom prst="ellipse">
            <a:avLst/>
          </a:prstGeom>
          <a:solidFill>
            <a:srgbClr val="1B1F27"/>
          </a:solidFill>
          <a:ln/>
        </p:spPr>
      </p:sp>
      <p:sp>
        <p:nvSpPr>
          <p:cNvPr id="26" name="Text 24"/>
          <p:cNvSpPr/>
          <p:nvPr/>
        </p:nvSpPr>
        <p:spPr>
          <a:xfrm>
            <a:off x="804672" y="525780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783080" y="5138928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malloc() &amp; calloc()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783080" y="5504688"/>
            <a:ext cx="37947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Allocating memory dynamically on the heap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6126480" y="4937760"/>
            <a:ext cx="52578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3E6EA"/>
            </a:solidFill>
            <a:prstDash val="solid"/>
          </a:ln>
          <a:effectLst>
            <a:outerShdw sx="100000" sy="100000" kx="0" ky="0" algn="bl" rotWithShape="0" blurRad="101600" dist="38100" dir="5400000">
              <a:srgbClr val="1B1F27">
                <a:alpha val="12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6382512" y="5257800"/>
            <a:ext cx="777240" cy="777240"/>
          </a:xfrm>
          <a:prstGeom prst="ellipse">
            <a:avLst/>
          </a:prstGeom>
          <a:solidFill>
            <a:srgbClr val="1B1F27"/>
          </a:solidFill>
          <a:ln/>
        </p:spPr>
      </p:sp>
      <p:sp>
        <p:nvSpPr>
          <p:cNvPr id="31" name="Text 29"/>
          <p:cNvSpPr/>
          <p:nvPr/>
        </p:nvSpPr>
        <p:spPr>
          <a:xfrm>
            <a:off x="6382512" y="525780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06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7360920" y="5138928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free()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7360920" y="5504688"/>
            <a:ext cx="37947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Deallocating memory &amp; avoiding leaks</a:t>
            </a:r>
            <a:endParaRPr lang="en-US" sz="1150" dirty="0"/>
          </a:p>
        </p:txBody>
      </p:sp>
      <p:sp>
        <p:nvSpPr>
          <p:cNvPr id="34" name="Text 32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Programming Fundamentals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6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F9E6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DECISION MAKING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21792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· else if · else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5394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Executes a block of code only when a given condition is true, and lets you chain multiple conditions in order.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2103120"/>
            <a:ext cx="539496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— runs the block when the condition is true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else if — checks another condition if the previous ones failed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else — catches all remaining cases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Conditions are evaluated top to bottom; the first true branch runs and the rest are skipped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4709160"/>
            <a:ext cx="5394960" cy="1051560"/>
          </a:xfrm>
          <a:prstGeom prst="roundRect">
            <a:avLst>
              <a:gd name="adj" fmla="val 6957"/>
            </a:avLst>
          </a:prstGeom>
          <a:solidFill>
            <a:srgbClr val="252B36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48463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Tip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77240" y="5102352"/>
            <a:ext cx="49377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one branch of an if / else if / else chain ever executes per run.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263640" y="1371600"/>
            <a:ext cx="5394960" cy="4389120"/>
          </a:xfrm>
          <a:prstGeom prst="roundRect">
            <a:avLst>
              <a:gd name="adj" fmla="val 1667"/>
            </a:avLst>
          </a:prstGeom>
          <a:solidFill>
            <a:srgbClr val="12151B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536192"/>
            <a:ext cx="4937760" cy="4059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marks = 72;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 (marks &gt;= 90) {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printf("Grade: A");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else if (marks &gt;= 75) {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printf("Grade: B");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else if (marks &gt;= 60) {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printf("Grade: C");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else {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printf("Grade: F");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Output: Grade: C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Programming Fundamentals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6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F9E6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DECISION MAKING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21792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switch Statement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5394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cleaner alternative to long else-if chains when comparing one variable against several constant values.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2103120"/>
            <a:ext cx="539496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case is compared against the switch expression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 exits the switch — without it, execution falls through into the next case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default runs when no case matches (optional, but good practice)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only with integer and character constants, not ranges or floats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4937760"/>
            <a:ext cx="5394960" cy="822960"/>
          </a:xfrm>
          <a:prstGeom prst="roundRect">
            <a:avLst>
              <a:gd name="adj" fmla="val 8889"/>
            </a:avLst>
          </a:prstGeom>
          <a:solidFill>
            <a:srgbClr val="252B36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4937760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out: forgetting break causes fall-through, silently running the next case too.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263640" y="1371600"/>
            <a:ext cx="5394960" cy="4389120"/>
          </a:xfrm>
          <a:prstGeom prst="roundRect">
            <a:avLst>
              <a:gd name="adj" fmla="val 1667"/>
            </a:avLst>
          </a:prstGeom>
          <a:solidFill>
            <a:srgbClr val="12151B"/>
          </a:solidFill>
          <a:ln/>
        </p:spPr>
      </p:sp>
      <p:sp>
        <p:nvSpPr>
          <p:cNvPr id="9" name="Text 7"/>
          <p:cNvSpPr/>
          <p:nvPr/>
        </p:nvSpPr>
        <p:spPr>
          <a:xfrm>
            <a:off x="6492240" y="1536192"/>
            <a:ext cx="4937760" cy="4059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switch (day) {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case 1: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printf("Monday");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break;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case 2: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printf("Tuesday");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break;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default: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printf("Another day");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break;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day = 2 -&gt; Output: Tuesday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Programming Fundamentals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6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F9E6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LOOPS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21792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 Loop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5394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suited when the number of iterations is known in advance — initialization, condition, and update all live in one line.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2240280"/>
            <a:ext cx="502920" cy="502920"/>
          </a:xfrm>
          <a:prstGeom prst="ellipse">
            <a:avLst/>
          </a:prstGeom>
          <a:solidFill>
            <a:srgbClr val="1B1F27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22402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→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88720" y="2212848"/>
            <a:ext cx="4480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1188720" y="2487168"/>
            <a:ext cx="47548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once, before the loop starts (e.g. i = 1)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48640" y="3108960"/>
            <a:ext cx="502920" cy="502920"/>
          </a:xfrm>
          <a:prstGeom prst="ellipse">
            <a:avLst/>
          </a:prstGeom>
          <a:solidFill>
            <a:srgbClr val="1B1F27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31089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188720" y="3081528"/>
            <a:ext cx="4480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Condition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1188720" y="3355848"/>
            <a:ext cx="47548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Checked before every iteration; loop stops when false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48640" y="3977640"/>
            <a:ext cx="502920" cy="502920"/>
          </a:xfrm>
          <a:prstGeom prst="ellipse">
            <a:avLst/>
          </a:prstGeom>
          <a:solidFill>
            <a:srgbClr val="1B1F27"/>
          </a:solidFill>
          <a:ln/>
        </p:spPr>
      </p:sp>
      <p:sp>
        <p:nvSpPr>
          <p:cNvPr id="14" name="Text 12"/>
          <p:cNvSpPr/>
          <p:nvPr/>
        </p:nvSpPr>
        <p:spPr>
          <a:xfrm>
            <a:off x="548640" y="39776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→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188720" y="3950208"/>
            <a:ext cx="4480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1188720" y="4224528"/>
            <a:ext cx="47548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after each iteration (e.g. i++)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263640" y="1371600"/>
            <a:ext cx="5394960" cy="4389120"/>
          </a:xfrm>
          <a:prstGeom prst="roundRect">
            <a:avLst>
              <a:gd name="adj" fmla="val 1667"/>
            </a:avLst>
          </a:prstGeom>
          <a:solidFill>
            <a:srgbClr val="12151B"/>
          </a:solidFill>
          <a:ln/>
        </p:spPr>
      </p:sp>
      <p:sp>
        <p:nvSpPr>
          <p:cNvPr id="18" name="Text 16"/>
          <p:cNvSpPr/>
          <p:nvPr/>
        </p:nvSpPr>
        <p:spPr>
          <a:xfrm>
            <a:off x="6492240" y="1536192"/>
            <a:ext cx="4937760" cy="4059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sum = 0;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 (int i = 1; i &lt;= 5; i++) {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sum = sum + i;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printf("Sum = %d", sum);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i takes: 1, 2, 3, 4, 5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Output: Sum = 15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Programming Fundamentals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6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F9E6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LOOPS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21792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while Loop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5394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Repeats a block as long as a condition holds true. The condition is checked BEFORE each iteration, so the body may run zero times.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2331720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Ideal when the number of iterations isn't known ahead of time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to update the loop variable inside the body — otherwise you get an infinite loop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Commonly used for input validation and reading until a sentinel value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4937760"/>
            <a:ext cx="5394960" cy="822960"/>
          </a:xfrm>
          <a:prstGeom prst="roundRect">
            <a:avLst>
              <a:gd name="adj" fmla="val 8889"/>
            </a:avLst>
          </a:prstGeom>
          <a:solidFill>
            <a:srgbClr val="252B36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4937760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first, act second — if the condition starts false, the loop body never runs.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263640" y="1371600"/>
            <a:ext cx="5394960" cy="4389120"/>
          </a:xfrm>
          <a:prstGeom prst="roundRect">
            <a:avLst>
              <a:gd name="adj" fmla="val 1667"/>
            </a:avLst>
          </a:prstGeom>
          <a:solidFill>
            <a:srgbClr val="12151B"/>
          </a:solidFill>
          <a:ln/>
        </p:spPr>
      </p:sp>
      <p:sp>
        <p:nvSpPr>
          <p:cNvPr id="9" name="Text 7"/>
          <p:cNvSpPr/>
          <p:nvPr/>
        </p:nvSpPr>
        <p:spPr>
          <a:xfrm>
            <a:off x="6492240" y="1536192"/>
            <a:ext cx="4937760" cy="4059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n = 1;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while (n &lt;= 5) {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printf("%d ", n);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n++;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Output: 1 2 3 4 5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Programming Fundamentals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6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F9E6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LOOPS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21792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do-while Loop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5394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while loop's sibling — the condition is checked AFTER the body runs, so the block always executes at least once.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2331720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Guarantees one execution before any condition check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Perfect for menu-driven programs that must display options at least once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Syntax ends with a semicolon after the while(condition)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4937760"/>
            <a:ext cx="5394960" cy="822960"/>
          </a:xfrm>
          <a:prstGeom prst="roundRect">
            <a:avLst>
              <a:gd name="adj" fmla="val 8889"/>
            </a:avLst>
          </a:prstGeom>
          <a:solidFill>
            <a:srgbClr val="252B36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4937760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while vs. do-while: while may run zero times; do-while always runs once.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263640" y="1371600"/>
            <a:ext cx="5394960" cy="4389120"/>
          </a:xfrm>
          <a:prstGeom prst="roundRect">
            <a:avLst>
              <a:gd name="adj" fmla="val 1667"/>
            </a:avLst>
          </a:prstGeom>
          <a:solidFill>
            <a:srgbClr val="12151B"/>
          </a:solidFill>
          <a:ln/>
        </p:spPr>
      </p:sp>
      <p:sp>
        <p:nvSpPr>
          <p:cNvPr id="9" name="Text 7"/>
          <p:cNvSpPr/>
          <p:nvPr/>
        </p:nvSpPr>
        <p:spPr>
          <a:xfrm>
            <a:off x="6492240" y="1536192"/>
            <a:ext cx="4937760" cy="4059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choice;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 {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printf("1. Add\n2. Exit\n");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scanf("%d", &amp;choice);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 while (choice != 2);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Menu shows at least once,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even if choice starts at 2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Programming Fundamentals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6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F9E6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NESTING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21792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Nested Loops &amp; Conditionals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53949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Loops and if statements can be placed inside one another — the inner structure completes fully for every single pass of the outer one.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2194560"/>
            <a:ext cx="539496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Nested for loops are the standard way to walk rows and columns — e.g. 2D arrays, grids, and patterns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inner loop restarts from scratch on every iteration of the outer loop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Nested if statements let you check a sub-condition only after an outer condition is true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nesting shallow (2–3 levels) — deeply nested code becomes hard to read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263640" y="1371600"/>
            <a:ext cx="5394960" cy="4389120"/>
          </a:xfrm>
          <a:prstGeom prst="roundRect">
            <a:avLst>
              <a:gd name="adj" fmla="val 1667"/>
            </a:avLst>
          </a:prstGeom>
          <a:solidFill>
            <a:srgbClr val="12151B"/>
          </a:solidFill>
          <a:ln/>
        </p:spPr>
      </p:sp>
      <p:sp>
        <p:nvSpPr>
          <p:cNvPr id="7" name="Text 5"/>
          <p:cNvSpPr/>
          <p:nvPr/>
        </p:nvSpPr>
        <p:spPr>
          <a:xfrm>
            <a:off x="6492240" y="1536192"/>
            <a:ext cx="4937760" cy="4059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Multiplication table 1-3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 (int i = 1; i &lt;= 3; i++) {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for (int j = 1; j &lt;= 3; j++) {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printf("%d ", i * j);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printf("\n");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Output: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1 2 3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2 4 6</a:t>
            </a:r>
            <a:endParaRPr lang="en-US" sz="13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3 6 9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Programming Fundamentals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6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F9E6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DATA STRUCTURES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21792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Arrays in C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5394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fixed-size, contiguous block of memory holding elements of the same type — indexed starting at 0.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2103120"/>
            <a:ext cx="539496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5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Declare with a type and size: int arr[5];</a:t>
            </a:r>
            <a:endParaRPr lang="en-US" sz="12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5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Initialize at declaration: int arr[5] = {10, 20, 30, 40, 50};</a:t>
            </a:r>
            <a:endParaRPr lang="en-US" sz="12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5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or update any element in constant time via arr[index]</a:t>
            </a:r>
            <a:endParaRPr lang="en-US" sz="12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5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Size is fixed at compile time — it cannot grow or shrink at runtime</a:t>
            </a:r>
            <a:endParaRPr lang="en-US" sz="12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5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2D array (int grid[3][3]) extends the same idea to rows and columns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263640" y="1371600"/>
            <a:ext cx="5394960" cy="2331720"/>
          </a:xfrm>
          <a:prstGeom prst="roundRect">
            <a:avLst>
              <a:gd name="adj" fmla="val 3137"/>
            </a:avLst>
          </a:prstGeom>
          <a:solidFill>
            <a:srgbClr val="12151B"/>
          </a:solidFill>
          <a:ln/>
        </p:spPr>
      </p:sp>
      <p:sp>
        <p:nvSpPr>
          <p:cNvPr id="7" name="Text 5"/>
          <p:cNvSpPr/>
          <p:nvPr/>
        </p:nvSpPr>
        <p:spPr>
          <a:xfrm>
            <a:off x="6492240" y="1536192"/>
            <a:ext cx="4937760" cy="2002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marks[5] = {90, 85, 76, 60, 99};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 (int i = 0; i &lt; 5; i++) {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printf("%d ", marks[i]);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Output: 90 85 76 60 99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263640" y="3977640"/>
            <a:ext cx="868680" cy="685800"/>
          </a:xfrm>
          <a:prstGeom prst="roundRect">
            <a:avLst>
              <a:gd name="adj" fmla="val 8000"/>
            </a:avLst>
          </a:prstGeom>
          <a:solidFill>
            <a:srgbClr val="252B36"/>
          </a:solidFill>
          <a:ln w="12700">
            <a:solidFill>
              <a:srgbClr val="39D9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263640" y="3977640"/>
            <a:ext cx="868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263640" y="4709160"/>
            <a:ext cx="868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7242048" y="3977640"/>
            <a:ext cx="868680" cy="685800"/>
          </a:xfrm>
          <a:prstGeom prst="roundRect">
            <a:avLst>
              <a:gd name="adj" fmla="val 8000"/>
            </a:avLst>
          </a:prstGeom>
          <a:solidFill>
            <a:srgbClr val="252B36"/>
          </a:solidFill>
          <a:ln w="12700">
            <a:solidFill>
              <a:srgbClr val="39D9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242048" y="3977640"/>
            <a:ext cx="868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20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242048" y="4709160"/>
            <a:ext cx="868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220456" y="3977640"/>
            <a:ext cx="868680" cy="685800"/>
          </a:xfrm>
          <a:prstGeom prst="roundRect">
            <a:avLst>
              <a:gd name="adj" fmla="val 8000"/>
            </a:avLst>
          </a:prstGeom>
          <a:solidFill>
            <a:srgbClr val="252B36"/>
          </a:solidFill>
          <a:ln w="12700">
            <a:solidFill>
              <a:srgbClr val="39D9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20456" y="3977640"/>
            <a:ext cx="868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30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0456" y="4709160"/>
            <a:ext cx="868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9198864" y="3977640"/>
            <a:ext cx="868680" cy="685800"/>
          </a:xfrm>
          <a:prstGeom prst="roundRect">
            <a:avLst>
              <a:gd name="adj" fmla="val 8000"/>
            </a:avLst>
          </a:prstGeom>
          <a:solidFill>
            <a:srgbClr val="252B36"/>
          </a:solidFill>
          <a:ln w="12700">
            <a:solidFill>
              <a:srgbClr val="39D98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198864" y="3977640"/>
            <a:ext cx="868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40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98864" y="4709160"/>
            <a:ext cx="868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10177272" y="3977640"/>
            <a:ext cx="868680" cy="685800"/>
          </a:xfrm>
          <a:prstGeom prst="roundRect">
            <a:avLst>
              <a:gd name="adj" fmla="val 8000"/>
            </a:avLst>
          </a:prstGeom>
          <a:solidFill>
            <a:srgbClr val="252B36"/>
          </a:solidFill>
          <a:ln w="12700">
            <a:solidFill>
              <a:srgbClr val="39D98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177272" y="3977640"/>
            <a:ext cx="868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50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177272" y="4709160"/>
            <a:ext cx="868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263640" y="365760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index →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Programming Fundamentals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1F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MEMORY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21792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malloc() — Allocating Memory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5394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7DC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Reserves a block of uninitialized memory on the heap at runtime and returns a pointer to it.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2194560"/>
            <a:ext cx="539496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Declared in &lt;stdlib.h&gt;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Signature: void *malloc(size_t size) — size in bytes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Returns a void pointer; cast it to the type you need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Memory is NOT zero-initialized — it holds garbage values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Returns NULL if allocation fails — always check before use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263640" y="1417320"/>
            <a:ext cx="5394960" cy="4297680"/>
          </a:xfrm>
          <a:prstGeom prst="roundRect">
            <a:avLst>
              <a:gd name="adj" fmla="val 1702"/>
            </a:avLst>
          </a:prstGeom>
          <a:solidFill>
            <a:srgbClr val="12151B"/>
          </a:solidFill>
          <a:ln/>
        </p:spPr>
      </p:sp>
      <p:sp>
        <p:nvSpPr>
          <p:cNvPr id="7" name="Text 5"/>
          <p:cNvSpPr/>
          <p:nvPr/>
        </p:nvSpPr>
        <p:spPr>
          <a:xfrm>
            <a:off x="6492240" y="1581912"/>
            <a:ext cx="4937760" cy="3968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#include &lt;stdlib.h&gt;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*ptr;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n = 5;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ptr = (int *) malloc(n * sizeof(int));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 (ptr == NULL) {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printf("Allocation failed");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return 1;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ptr[0] = 100;   // now usable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Programming Fundamentals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B1F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MEMORY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21792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calloc() — Allocating &amp; Zeroing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5394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7DC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Allocates memory for an array of elements and automatically initializes every byte to zero.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2194560"/>
            <a:ext cx="539496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Signature: void *calloc(size_t n, size_t size)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Takes two arguments — count of elements and size of each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Zero-initializes memory, unlike malloc()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Slightly slower than malloc() due to the zeroing step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returns NULL on failure — check before dereferencing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263640" y="1417320"/>
            <a:ext cx="5394960" cy="4297680"/>
          </a:xfrm>
          <a:prstGeom prst="roundRect">
            <a:avLst>
              <a:gd name="adj" fmla="val 1702"/>
            </a:avLst>
          </a:prstGeom>
          <a:solidFill>
            <a:srgbClr val="12151B"/>
          </a:solidFill>
          <a:ln/>
        </p:spPr>
      </p:sp>
      <p:sp>
        <p:nvSpPr>
          <p:cNvPr id="7" name="Text 5"/>
          <p:cNvSpPr/>
          <p:nvPr/>
        </p:nvSpPr>
        <p:spPr>
          <a:xfrm>
            <a:off x="6492240" y="1581912"/>
            <a:ext cx="4937760" cy="3968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#include &lt;stdlib.h&gt;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*ptr;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n = 5;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ptr = (int *) calloc(n, sizeof(int));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 (ptr == NULL) {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printf("Allocation failed");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return 1;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ptr[0..4] are all 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Programming Fundamentals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6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F9E6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MEMORY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21792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malloc vs. calloc, and free()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1645920" cy="502920"/>
          </a:xfrm>
          <a:prstGeom prst="rect">
            <a:avLst/>
          </a:prstGeom>
          <a:solidFill>
            <a:srgbClr val="1B1F27"/>
          </a:solidFill>
          <a:ln w="9525">
            <a:solidFill>
              <a:srgbClr val="E3E6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463040"/>
            <a:ext cx="1645920" cy="502920"/>
          </a:xfrm>
          <a:prstGeom prst="rect">
            <a:avLst/>
          </a:prstGeom>
          <a:noFill/>
          <a:ln/>
        </p:spPr>
        <p:txBody>
          <a:bodyPr wrap="square" lIns="73152" tIns="73152" rIns="73152" bIns="73152" rtlCol="0" anchor="ctr"/>
          <a:lstStyle/>
          <a:p>
            <a:pPr algn="l" indent="0" marL="0">
              <a:buNone/>
            </a:pP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2194560" y="1463040"/>
            <a:ext cx="1874520" cy="502920"/>
          </a:xfrm>
          <a:prstGeom prst="rect">
            <a:avLst/>
          </a:prstGeom>
          <a:solidFill>
            <a:srgbClr val="1B1F27"/>
          </a:solidFill>
          <a:ln w="9525">
            <a:solidFill>
              <a:srgbClr val="E3E6E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194560" y="1463040"/>
            <a:ext cx="1874520" cy="502920"/>
          </a:xfrm>
          <a:prstGeom prst="rect">
            <a:avLst/>
          </a:prstGeom>
          <a:noFill/>
          <a:ln/>
        </p:spPr>
        <p:txBody>
          <a:bodyPr wrap="square" lIns="73152" tIns="73152" rIns="73152" bIns="73152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malloc()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069080" y="1463040"/>
            <a:ext cx="1874520" cy="502920"/>
          </a:xfrm>
          <a:prstGeom prst="rect">
            <a:avLst/>
          </a:prstGeom>
          <a:solidFill>
            <a:srgbClr val="1B1F27"/>
          </a:solidFill>
          <a:ln w="9525">
            <a:solidFill>
              <a:srgbClr val="E3E6E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069080" y="1463040"/>
            <a:ext cx="1874520" cy="502920"/>
          </a:xfrm>
          <a:prstGeom prst="rect">
            <a:avLst/>
          </a:prstGeom>
          <a:noFill/>
          <a:ln/>
        </p:spPr>
        <p:txBody>
          <a:bodyPr wrap="square" lIns="73152" tIns="73152" rIns="73152" bIns="73152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calloc()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8640" y="1965960"/>
            <a:ext cx="1645920" cy="502920"/>
          </a:xfrm>
          <a:prstGeom prst="rect">
            <a:avLst/>
          </a:prstGeom>
          <a:solidFill>
            <a:srgbClr val="EDEFF2"/>
          </a:solidFill>
          <a:ln w="9525">
            <a:solidFill>
              <a:srgbClr val="E3E6E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1965960"/>
            <a:ext cx="1645920" cy="502920"/>
          </a:xfrm>
          <a:prstGeom prst="rect">
            <a:avLst/>
          </a:prstGeom>
          <a:noFill/>
          <a:ln/>
        </p:spPr>
        <p:txBody>
          <a:bodyPr wrap="square" lIns="73152" tIns="73152" rIns="73152" bIns="73152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Arguments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194560" y="1965960"/>
            <a:ext cx="1874520" cy="502920"/>
          </a:xfrm>
          <a:prstGeom prst="rect">
            <a:avLst/>
          </a:prstGeom>
          <a:solidFill>
            <a:srgbClr val="EDEFF2"/>
          </a:solidFill>
          <a:ln w="9525">
            <a:solidFill>
              <a:srgbClr val="E3E6E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194560" y="1965960"/>
            <a:ext cx="1874520" cy="502920"/>
          </a:xfrm>
          <a:prstGeom prst="rect">
            <a:avLst/>
          </a:prstGeom>
          <a:noFill/>
          <a:ln/>
        </p:spPr>
        <p:txBody>
          <a:bodyPr wrap="square" lIns="73152" tIns="73152" rIns="73152" bIns="73152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32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 (total bytes)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069080" y="1965960"/>
            <a:ext cx="1874520" cy="502920"/>
          </a:xfrm>
          <a:prstGeom prst="rect">
            <a:avLst/>
          </a:prstGeom>
          <a:solidFill>
            <a:srgbClr val="EDEFF2"/>
          </a:solidFill>
          <a:ln w="9525">
            <a:solidFill>
              <a:srgbClr val="E3E6E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069080" y="1965960"/>
            <a:ext cx="1874520" cy="502920"/>
          </a:xfrm>
          <a:prstGeom prst="rect">
            <a:avLst/>
          </a:prstGeom>
          <a:noFill/>
          <a:ln/>
        </p:spPr>
        <p:txBody>
          <a:bodyPr wrap="square" lIns="73152" tIns="73152" rIns="73152" bIns="73152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32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 (count, size)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2468880"/>
            <a:ext cx="164592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E3E6E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2468880"/>
            <a:ext cx="1645920" cy="502920"/>
          </a:xfrm>
          <a:prstGeom prst="rect">
            <a:avLst/>
          </a:prstGeom>
          <a:noFill/>
          <a:ln/>
        </p:spPr>
        <p:txBody>
          <a:bodyPr wrap="square" lIns="73152" tIns="73152" rIns="73152" bIns="73152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value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2194560" y="2468880"/>
            <a:ext cx="187452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E3E6E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194560" y="2468880"/>
            <a:ext cx="1874520" cy="502920"/>
          </a:xfrm>
          <a:prstGeom prst="rect">
            <a:avLst/>
          </a:prstGeom>
          <a:noFill/>
          <a:ln/>
        </p:spPr>
        <p:txBody>
          <a:bodyPr wrap="square" lIns="73152" tIns="73152" rIns="73152" bIns="73152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32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Garbage (uninitialized)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069080" y="2468880"/>
            <a:ext cx="187452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E3E6E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069080" y="2468880"/>
            <a:ext cx="1874520" cy="502920"/>
          </a:xfrm>
          <a:prstGeom prst="rect">
            <a:avLst/>
          </a:prstGeom>
          <a:noFill/>
          <a:ln/>
        </p:spPr>
        <p:txBody>
          <a:bodyPr wrap="square" lIns="73152" tIns="73152" rIns="73152" bIns="73152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32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Zero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548640" y="2971800"/>
            <a:ext cx="1645920" cy="502920"/>
          </a:xfrm>
          <a:prstGeom prst="rect">
            <a:avLst/>
          </a:prstGeom>
          <a:solidFill>
            <a:srgbClr val="EDEFF2"/>
          </a:solidFill>
          <a:ln w="9525">
            <a:solidFill>
              <a:srgbClr val="E3E6E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48640" y="2971800"/>
            <a:ext cx="1645920" cy="502920"/>
          </a:xfrm>
          <a:prstGeom prst="rect">
            <a:avLst/>
          </a:prstGeom>
          <a:noFill/>
          <a:ln/>
        </p:spPr>
        <p:txBody>
          <a:bodyPr wrap="square" lIns="73152" tIns="73152" rIns="73152" bIns="73152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194560" y="2971800"/>
            <a:ext cx="1874520" cy="502920"/>
          </a:xfrm>
          <a:prstGeom prst="rect">
            <a:avLst/>
          </a:prstGeom>
          <a:solidFill>
            <a:srgbClr val="EDEFF2"/>
          </a:solidFill>
          <a:ln w="9525">
            <a:solidFill>
              <a:srgbClr val="E3E6E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194560" y="2971800"/>
            <a:ext cx="1874520" cy="502920"/>
          </a:xfrm>
          <a:prstGeom prst="rect">
            <a:avLst/>
          </a:prstGeom>
          <a:noFill/>
          <a:ln/>
        </p:spPr>
        <p:txBody>
          <a:bodyPr wrap="square" lIns="73152" tIns="73152" rIns="73152" bIns="73152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32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Slightly faster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4069080" y="2971800"/>
            <a:ext cx="1874520" cy="502920"/>
          </a:xfrm>
          <a:prstGeom prst="rect">
            <a:avLst/>
          </a:prstGeom>
          <a:solidFill>
            <a:srgbClr val="EDEFF2"/>
          </a:solidFill>
          <a:ln w="9525">
            <a:solidFill>
              <a:srgbClr val="E3E6E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069080" y="2971800"/>
            <a:ext cx="1874520" cy="502920"/>
          </a:xfrm>
          <a:prstGeom prst="rect">
            <a:avLst/>
          </a:prstGeom>
          <a:noFill/>
          <a:ln/>
        </p:spPr>
        <p:txBody>
          <a:bodyPr wrap="square" lIns="73152" tIns="73152" rIns="73152" bIns="73152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32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Slightly slower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48640" y="3703320"/>
            <a:ext cx="5394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free() — Releasing Memory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548640" y="4069080"/>
            <a:ext cx="53949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malloc()/calloc() should be paired with exactly one free()</a:t>
            </a:r>
            <a:endParaRPr lang="en-US" sz="115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to free causes a memory leak</a:t>
            </a:r>
            <a:endParaRPr lang="en-US" sz="115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Freeing twice or using freed memory causes undefined behavior</a:t>
            </a:r>
            <a:endParaRPr lang="en-US" sz="115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the pointer to NULL after freeing to avoid dangling references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6263640" y="1463040"/>
            <a:ext cx="5394960" cy="4297680"/>
          </a:xfrm>
          <a:prstGeom prst="roundRect">
            <a:avLst>
              <a:gd name="adj" fmla="val 1702"/>
            </a:avLst>
          </a:prstGeom>
          <a:solidFill>
            <a:srgbClr val="12151B"/>
          </a:solidFill>
          <a:ln/>
        </p:spPr>
      </p:sp>
      <p:sp>
        <p:nvSpPr>
          <p:cNvPr id="31" name="Text 29"/>
          <p:cNvSpPr/>
          <p:nvPr/>
        </p:nvSpPr>
        <p:spPr>
          <a:xfrm>
            <a:off x="6492240" y="1627632"/>
            <a:ext cx="4937760" cy="3968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*ptr = (int *) malloc(5 * sizeof(int));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 (ptr != NULL) {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// ... use ptr ...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free(ptr);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ptr = NULL;   // avoid dangling pointer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5E7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Memory returned to the heap,</a:t>
            </a:r>
            <a:endParaRPr lang="en-US" sz="13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safe from leaks &amp; reuse bugs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Programming Fundamentals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6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F9E6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RECAP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21792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356616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3E6E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27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49808" y="1709928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1B1F27"/>
          </a:solidFill>
          <a:ln/>
        </p:spPr>
      </p:sp>
      <p:sp>
        <p:nvSpPr>
          <p:cNvPr id="6" name="Text 4"/>
          <p:cNvSpPr/>
          <p:nvPr/>
        </p:nvSpPr>
        <p:spPr>
          <a:xfrm>
            <a:off x="749808" y="17099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49808" y="2286000"/>
            <a:ext cx="31638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/ else if / switch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49808" y="2606040"/>
            <a:ext cx="3163824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which block of code runs based on a condition or a matched constant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370832" y="1508760"/>
            <a:ext cx="356616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3E6E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27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572000" y="1709928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1B1F27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0" y="17099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72000" y="2286000"/>
            <a:ext cx="31638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/ while / do-while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572000" y="2606040"/>
            <a:ext cx="3163824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 code a known number of times, an unknown number of times, or at least once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193024" y="1508760"/>
            <a:ext cx="356616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3E6E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27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394192" y="1709928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1B1F27"/>
          </a:solidFill>
          <a:ln/>
        </p:spPr>
      </p:sp>
      <p:sp>
        <p:nvSpPr>
          <p:cNvPr id="16" name="Text 14"/>
          <p:cNvSpPr/>
          <p:nvPr/>
        </p:nvSpPr>
        <p:spPr>
          <a:xfrm>
            <a:off x="8394192" y="17099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394192" y="2286000"/>
            <a:ext cx="31638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Nesting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8394192" y="2606040"/>
            <a:ext cx="3163824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Loops and conditionals inside one another enable grids, patterns, and layered logic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548640" y="3520440"/>
            <a:ext cx="356616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3E6E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27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749808" y="3721608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1B1F27"/>
          </a:solidFill>
          <a:ln/>
        </p:spPr>
      </p:sp>
      <p:sp>
        <p:nvSpPr>
          <p:cNvPr id="21" name="Text 19"/>
          <p:cNvSpPr/>
          <p:nvPr/>
        </p:nvSpPr>
        <p:spPr>
          <a:xfrm>
            <a:off x="749808" y="372160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749808" y="4297680"/>
            <a:ext cx="31638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Arrays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749808" y="4617720"/>
            <a:ext cx="3163824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Fixed-size, indexed, contiguous storage for elements of the same type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370832" y="3520440"/>
            <a:ext cx="356616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3E6E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27">
                <a:alpha val="1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572000" y="3721608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1B1F27"/>
          </a:solidFill>
          <a:ln/>
        </p:spPr>
      </p:sp>
      <p:sp>
        <p:nvSpPr>
          <p:cNvPr id="26" name="Text 24"/>
          <p:cNvSpPr/>
          <p:nvPr/>
        </p:nvSpPr>
        <p:spPr>
          <a:xfrm>
            <a:off x="4572000" y="372160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4572000" y="4297680"/>
            <a:ext cx="31638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malloc / calloc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4572000" y="4617720"/>
            <a:ext cx="3163824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 memory from the heap at runtime — zeroed or not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8193024" y="3520440"/>
            <a:ext cx="356616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3E6E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27">
                <a:alpha val="10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8394192" y="3721608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1B1F27"/>
          </a:solidFill>
          <a:ln/>
        </p:spPr>
      </p:sp>
      <p:sp>
        <p:nvSpPr>
          <p:cNvPr id="31" name="Text 29"/>
          <p:cNvSpPr/>
          <p:nvPr/>
        </p:nvSpPr>
        <p:spPr>
          <a:xfrm>
            <a:off x="8394192" y="372160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8394192" y="4297680"/>
            <a:ext cx="31638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free()</a:t>
            </a:r>
            <a:endParaRPr lang="en-US" sz="1350" dirty="0"/>
          </a:p>
        </p:txBody>
      </p:sp>
      <p:sp>
        <p:nvSpPr>
          <p:cNvPr id="33" name="Text 31"/>
          <p:cNvSpPr/>
          <p:nvPr/>
        </p:nvSpPr>
        <p:spPr>
          <a:xfrm>
            <a:off x="8394192" y="4617720"/>
            <a:ext cx="3163824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release what you allocate to prevent memory leaks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Programming Fundamentals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B1F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9144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21792" y="128016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Practice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40080" y="2103120"/>
            <a:ext cx="6858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rewriting each example with different data — it's the fastest way to make these patterns stick.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21792" y="2880360"/>
            <a:ext cx="10927080" cy="2331720"/>
          </a:xfrm>
          <a:prstGeom prst="roundRect">
            <a:avLst>
              <a:gd name="adj" fmla="val 3922"/>
            </a:avLst>
          </a:prstGeom>
          <a:solidFill>
            <a:srgbClr val="252B36"/>
          </a:solidFill>
          <a:ln w="12700">
            <a:solidFill>
              <a:srgbClr val="3A414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14400" y="3200400"/>
            <a:ext cx="640080" cy="640080"/>
          </a:xfrm>
          <a:prstGeom prst="ellipse">
            <a:avLst/>
          </a:prstGeom>
          <a:solidFill>
            <a:srgbClr val="12151B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32004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39D9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737360" y="3200400"/>
            <a:ext cx="9509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Licensed under the GNU General Public License (GPL)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737360" y="3611880"/>
            <a:ext cx="94640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D7DC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presentation is free educational material. Under the GNU GPL, you are free to use, copy, share, and modify it — for coursework, teaching, or self-study — provided derivative works remain openly licensed in turn. No warranty is provided; see gnu.org/licenses for the full license text.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1737360" y="4800600"/>
            <a:ext cx="9464040" cy="0"/>
          </a:xfrm>
          <a:prstGeom prst="line">
            <a:avLst/>
          </a:prstGeom>
          <a:noFill/>
          <a:ln w="12700">
            <a:solidFill>
              <a:srgbClr val="3A414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737360" y="4937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Author: Sreetam Ganguly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583680" y="4937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8C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Date: August 2026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Programming Fundamentals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2026-08-19T02:42:15Z</dcterms:created>
  <dcterms:modified xsi:type="dcterms:W3CDTF">2026-08-19T02:42:15Z</dcterms:modified>
</cp:coreProperties>
</file>