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6" d="100"/>
          <a:sy n="106" d="100"/>
        </p:scale>
        <p:origin x="6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31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15351-DE45-23BD-29A9-FAABB459B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E3DDD6-D993-2E76-8542-CC923B229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699D99-169E-6097-46E6-B5ADC6261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46F28-9AD1-F620-A318-919D552FC7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69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r.sgy.co.i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548640"/>
            <a:ext cx="73152" cy="73152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515600" y="548640"/>
            <a:ext cx="73152" cy="73152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338560" y="548640"/>
            <a:ext cx="73152" cy="73152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692640" y="1371600"/>
            <a:ext cx="73152" cy="73152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515600" y="1371600"/>
            <a:ext cx="73152" cy="73152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1338560" y="1371600"/>
            <a:ext cx="73152" cy="73152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502920" y="457200"/>
            <a:ext cx="1014984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457200"/>
            <a:ext cx="10149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LECTURE 01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554480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</a:t>
            </a:r>
            <a:endParaRPr lang="en-US" sz="6800" dirty="0"/>
          </a:p>
        </p:txBody>
      </p:sp>
      <p:sp>
        <p:nvSpPr>
          <p:cNvPr id="11" name="Text 9"/>
          <p:cNvSpPr/>
          <p:nvPr/>
        </p:nvSpPr>
        <p:spPr>
          <a:xfrm>
            <a:off x="530352" y="269748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</a:t>
            </a:r>
            <a:r>
              <a:rPr lang="en-US" sz="2000" i="1" dirty="0">
                <a:solidFill>
                  <a:srgbClr val="C6FF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buttons</a:t>
            </a:r>
            <a:r>
              <a:rPr lang="en-US" sz="20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that make your code actually </a:t>
            </a:r>
            <a:r>
              <a:rPr lang="en-US" sz="2000" b="1" dirty="0">
                <a:solidFill>
                  <a:srgbClr val="FF4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</a:t>
            </a:r>
            <a:r>
              <a:rPr lang="en-US" sz="20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something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02920" y="3566160"/>
            <a:ext cx="6035040" cy="2331720"/>
          </a:xfrm>
          <a:prstGeom prst="roundRect">
            <a:avLst>
              <a:gd name="adj" fmla="val 392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04088" y="37490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905256" y="37490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106424" y="37490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" y="3694176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main.c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58952" y="4069080"/>
            <a:ext cx="5522976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vibe = </a:t>
            </a:r>
            <a:r>
              <a:rPr lang="en-US" sz="13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”nice"</a:t>
            </a:r>
            <a:r>
              <a:rPr lang="en-US" sz="13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3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3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3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"class starting...\n"</a:t>
            </a:r>
            <a:r>
              <a:rPr lang="en-US" sz="13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3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output:</a:t>
            </a:r>
            <a:endParaRPr lang="en-US" sz="13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 starting...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903720" y="3566160"/>
            <a:ext cx="4800600" cy="2331720"/>
          </a:xfrm>
          <a:prstGeom prst="roundRect">
            <a:avLst>
              <a:gd name="adj" fmla="val 4706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178040" y="379476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PROGRAMMING FOR PROBLEM SOLVING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178040" y="41605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2 · Data Representation, I/O &amp; Operators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178040" y="4663440"/>
            <a:ext cx="4023360" cy="0"/>
          </a:xfrm>
          <a:prstGeom prst="line">
            <a:avLst/>
          </a:prstGeom>
          <a:noFill/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178040" y="484632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Sreetam Ganguly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178040" y="5193792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Lecture is made under creative commons license. Feel free to share with anyone. Find more about me or get in touch with me at </a:t>
            </a: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/>
              </a:rPr>
              <a:t>https://sr.sgy.co.in</a:t>
            </a:r>
            <a:endParaRPr lang="en-US" sz="1150" i="1" dirty="0">
              <a:solidFill>
                <a:srgbClr val="9B96B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/ 18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 &amp; Decrement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character. Two totally different vibes.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5120640" cy="3566160"/>
          </a:xfrm>
          <a:prstGeom prst="roundRect">
            <a:avLst>
              <a:gd name="adj" fmla="val 3077"/>
            </a:avLst>
          </a:prstGeom>
          <a:solidFill>
            <a:srgbClr val="1C1830"/>
          </a:solidFill>
          <a:ln w="15875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377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PREFIX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269748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++x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777240" y="338328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Increments FIRST, then the new value is used in the expression.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4069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6FF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"Pay, then walk in"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77240" y="4526280"/>
            <a:ext cx="4480560" cy="1051560"/>
          </a:xfrm>
          <a:prstGeom prst="roundRect">
            <a:avLst>
              <a:gd name="adj" fmla="val 8696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978408" y="470916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1179576" y="470916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380744" y="470916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33272" y="5029200"/>
            <a:ext cx="3968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x = 5;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++x);</a:t>
            </a:r>
            <a:r>
              <a:rPr lang="en-US" sz="120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// 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035040" y="2148840"/>
            <a:ext cx="5120640" cy="3566160"/>
          </a:xfrm>
          <a:prstGeom prst="roundRect">
            <a:avLst>
              <a:gd name="adj" fmla="val 3077"/>
            </a:avLst>
          </a:prstGeom>
          <a:solidFill>
            <a:srgbClr val="1C1830"/>
          </a:solidFill>
          <a:ln w="15875">
            <a:solidFill>
              <a:srgbClr val="FF4F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09360" y="2377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POSTFIX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309360" y="269748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x++</a:t>
            </a:r>
            <a:endParaRPr lang="en-US" sz="3400" dirty="0"/>
          </a:p>
        </p:txBody>
      </p:sp>
      <p:sp>
        <p:nvSpPr>
          <p:cNvPr id="19" name="Text 17"/>
          <p:cNvSpPr/>
          <p:nvPr/>
        </p:nvSpPr>
        <p:spPr>
          <a:xfrm>
            <a:off x="6309360" y="338328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 the CURRENT value first, then increments after the expression finishes.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309360" y="40690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C6FF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"Walk in, pay on the way out"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309360" y="4526280"/>
            <a:ext cx="4480560" cy="1051560"/>
          </a:xfrm>
          <a:prstGeom prst="roundRect">
            <a:avLst>
              <a:gd name="adj" fmla="val 8696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510528" y="470916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711696" y="470916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912864" y="470916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565392" y="5029200"/>
            <a:ext cx="3968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x = 5;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x++);</a:t>
            </a:r>
            <a:r>
              <a:rPr lang="en-US" sz="120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// 5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/ 18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399032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1399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INTERVIEW TRAP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Breaks More Interviews Than Bad WiFi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Predict the output before you scroll your eyes down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286000"/>
            <a:ext cx="6035040" cy="3566160"/>
          </a:xfrm>
          <a:prstGeom prst="roundRect">
            <a:avLst>
              <a:gd name="adj" fmla="val 2564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04088" y="246888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05256" y="246888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106424" y="246888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2414016"/>
            <a:ext cx="5760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trace_me.c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58952" y="2788920"/>
            <a:ext cx="5522976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</a:t>
            </a:r>
            <a:r>
              <a:rPr lang="en-US" sz="18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800" dirty="0"/>
          </a:p>
          <a:p>
            <a:pPr marL="0" indent="0">
              <a:lnSpc>
                <a:spcPct val="125000"/>
              </a:lnSpc>
              <a:buNone/>
            </a:pPr>
            <a:endParaRPr lang="en-US" sz="18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8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"%d\n"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x++);</a:t>
            </a:r>
            <a:endParaRPr lang="en-US" sz="18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8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"%d\n"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++x);</a:t>
            </a:r>
            <a:endParaRPr lang="en-US" sz="18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8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"%d\n"</a:t>
            </a:r>
            <a:r>
              <a:rPr lang="en-US" sz="18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x);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766560" y="2286000"/>
            <a:ext cx="4937760" cy="3566160"/>
          </a:xfrm>
          <a:prstGeom prst="roundRect">
            <a:avLst>
              <a:gd name="adj" fmla="val 3077"/>
            </a:avLst>
          </a:prstGeom>
          <a:solidFill>
            <a:srgbClr val="2B1A2E"/>
          </a:solidFill>
          <a:ln w="15875">
            <a:solidFill>
              <a:srgbClr val="FF4F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040880" y="251460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STEP THROUGH IT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040880" y="2880360"/>
            <a:ext cx="4434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 = 5
</a:t>
            </a:r>
            <a:r>
              <a:rPr lang="en-US" sz="14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x++  →  prints </a:t>
            </a:r>
            <a:r>
              <a:rPr lang="en-US" sz="14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r>
              <a:rPr lang="en-US" sz="14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then x becomes 6
++x  →  x becomes 7, prints </a:t>
            </a:r>
            <a:r>
              <a:rPr lang="en-US" sz="14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</a:t>
            </a:r>
            <a:r>
              <a:rPr lang="en-US" sz="14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
x    →  prints </a:t>
            </a:r>
            <a:r>
              <a:rPr lang="en-US" sz="14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040880" y="4754880"/>
            <a:ext cx="4434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Output: 5, 7, 7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040880" y="5212080"/>
            <a:ext cx="4434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Golden rule: the position of ++ decides WHEN the bump happens, not IF.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/ 18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 Operators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shorthand flex every dev uses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6035040" cy="420624"/>
          </a:xfrm>
          <a:prstGeom prst="roundRect">
            <a:avLst>
              <a:gd name="adj" fmla="val 13043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868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371600" y="2148840"/>
            <a:ext cx="196596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337560" y="2148840"/>
            <a:ext cx="320040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Expands to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569464"/>
            <a:ext cx="603504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569464"/>
            <a:ext cx="868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371600" y="2569464"/>
            <a:ext cx="19659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337560" y="2569464"/>
            <a:ext cx="32004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= b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044952"/>
            <a:ext cx="603504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3044952"/>
            <a:ext cx="868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+=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371600" y="3044952"/>
            <a:ext cx="19659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&amp; assign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337560" y="3044952"/>
            <a:ext cx="32004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+= b  →  a = a + b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20440"/>
            <a:ext cx="603504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3520440"/>
            <a:ext cx="868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-=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71600" y="3520440"/>
            <a:ext cx="19659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Subtract &amp; assign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337560" y="3520440"/>
            <a:ext cx="32004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-= b  →  a = a - b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02920" y="3995928"/>
            <a:ext cx="603504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3995928"/>
            <a:ext cx="868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*=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371600" y="3995928"/>
            <a:ext cx="19659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Multiply &amp; assign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3337560" y="3995928"/>
            <a:ext cx="32004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*= b  →  a = a * b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02920" y="4471416"/>
            <a:ext cx="603504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920" y="4471416"/>
            <a:ext cx="868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/=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371600" y="4471416"/>
            <a:ext cx="19659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&amp; assign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3337560" y="4471416"/>
            <a:ext cx="32004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/= b  →  a = a / b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02920" y="4946904"/>
            <a:ext cx="603504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920" y="4946904"/>
            <a:ext cx="868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%=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371600" y="4946904"/>
            <a:ext cx="19659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Modulus &amp; assign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3337560" y="4946904"/>
            <a:ext cx="32004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%= b  →  a = a % b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812280" y="2148840"/>
            <a:ext cx="4892040" cy="3794760"/>
          </a:xfrm>
          <a:prstGeom prst="roundRect">
            <a:avLst>
              <a:gd name="adj" fmla="val 2410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7013448" y="233172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7214616" y="233172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7415784" y="233172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812280" y="2276856"/>
            <a:ext cx="4617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streak.c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068312" y="2651760"/>
            <a:ext cx="4379976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Duolingo-style streak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streak 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xp 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120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streak 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// day completed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xp 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// bonus xp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"Streak: %d\n"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streak);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/ 18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06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Bitwise Operators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work on individual bits (0s and 1s)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5486400" cy="420624"/>
          </a:xfrm>
          <a:prstGeom prst="roundRect">
            <a:avLst>
              <a:gd name="adj" fmla="val 13043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325880" y="2148840"/>
            <a:ext cx="228600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611880" y="2148840"/>
            <a:ext cx="237744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569464"/>
            <a:ext cx="548640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569464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325880" y="2569464"/>
            <a:ext cx="22860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611880" y="2569464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&amp; 1 = 1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044952"/>
            <a:ext cx="548640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3044952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325880" y="3044952"/>
            <a:ext cx="22860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611880" y="3044952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| 0 = 1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20440"/>
            <a:ext cx="548640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3520440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^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25880" y="3520440"/>
            <a:ext cx="22860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XOR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611880" y="3520440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^ 1 = 0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02920" y="3995928"/>
            <a:ext cx="548640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3995928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325880" y="3995928"/>
            <a:ext cx="22860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(flip bits)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3611880" y="3995928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02920" y="4471416"/>
            <a:ext cx="548640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920" y="4471416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&lt;&lt;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325880" y="4471416"/>
            <a:ext cx="22860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shift (×2)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3611880" y="4471416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&lt;&lt; 1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02920" y="4946904"/>
            <a:ext cx="548640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920" y="4946904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&gt;&gt;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325880" y="4946904"/>
            <a:ext cx="228600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shift (÷2)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3611880" y="4946904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&gt;&gt; 1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263640" y="2148840"/>
            <a:ext cx="5440680" cy="1691640"/>
          </a:xfrm>
          <a:prstGeom prst="roundRect">
            <a:avLst>
              <a:gd name="adj" fmla="val 6486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537960" y="23317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REAL-WORLD: PERMISSION FLAGS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537960" y="2651760"/>
            <a:ext cx="4937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Apps like Instagram store "can_post", "can_comment", "can_dm" as individual bits in ONE number, then use &amp; to check permissions instantly.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263640" y="3977640"/>
            <a:ext cx="5440680" cy="1965960"/>
          </a:xfrm>
          <a:prstGeom prst="roundRect">
            <a:avLst>
              <a:gd name="adj" fmla="val 4651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464808" y="416052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6665976" y="416052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6867144" y="416052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263640" y="4105656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powerup.c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519672" y="4480560"/>
            <a:ext cx="49286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speed 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 // 0100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speed = speed 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&lt;&lt;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 </a:t>
            </a: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power-up!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speed is now 8 (0100 → 1000)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shifting left = instant ×2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 / 18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07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Ternary Operator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if-else, but make it one line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10195560" cy="1005840"/>
          </a:xfrm>
          <a:prstGeom prst="roundRect">
            <a:avLst>
              <a:gd name="adj" fmla="val 9091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2148840"/>
            <a:ext cx="9692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condition</a:t>
            </a:r>
            <a:r>
              <a:rPr lang="en-US" sz="20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?  </a:t>
            </a:r>
            <a:r>
              <a:rPr lang="en-US" sz="200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value_if_true</a:t>
            </a:r>
            <a:r>
              <a:rPr lang="en-US" sz="20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:  </a:t>
            </a:r>
            <a:r>
              <a:rPr lang="en-US" sz="20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value_if_false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02920" y="3429000"/>
            <a:ext cx="5577840" cy="2377440"/>
          </a:xfrm>
          <a:prstGeom prst="roundRect">
            <a:avLst>
              <a:gd name="adj" fmla="val 3846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04088" y="361188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05256" y="361188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106424" y="361188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02920" y="3557016"/>
            <a:ext cx="5303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grade.c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58952" y="3931920"/>
            <a:ext cx="506577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Pass/fail, no if-else needed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marks =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38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char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 = (marks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&gt;=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40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?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'P'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: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'F'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result = 'F'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309360" y="3429000"/>
            <a:ext cx="4937760" cy="2377440"/>
          </a:xfrm>
          <a:prstGeom prst="roundRect">
            <a:avLst>
              <a:gd name="adj" fmla="val 4615"/>
            </a:avLst>
          </a:prstGeom>
          <a:solidFill>
            <a:srgbClr val="1C1830"/>
          </a:solidFill>
          <a:ln w="127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583680" y="365760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SAME BRAIN, FEWER LINES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0" y="397764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4-line if-else: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0" y="4251960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(marks &gt;= 40)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result = 'P';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</a:t>
            </a:r>
            <a:endParaRPr lang="en-US" sz="11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result = 'F';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583680" y="51663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C6FF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becomes ONE line with ?:  — great for quick discount checks, grade cutoffs, odd/even labels.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 / 18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08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 Precedence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goes first when an expression has multiple operators?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 )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545336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728216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728216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++ -- (unary)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770632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953512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953512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* / %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995928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178808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178808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-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221224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04104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04104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 &gt; &lt;= &gt;=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446520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629400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629400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== !=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7671816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7854696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854696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897112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9079992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079992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||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10122408" y="2148840"/>
            <a:ext cx="182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10305288" y="2148840"/>
            <a:ext cx="1042416" cy="502920"/>
          </a:xfrm>
          <a:prstGeom prst="roundRect">
            <a:avLst>
              <a:gd name="adj" fmla="val 145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10305288" y="2148840"/>
            <a:ext cx="10424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 += -=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02920" y="2697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priority → lowest priority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502920" y="3383280"/>
            <a:ext cx="5486400" cy="2423160"/>
          </a:xfrm>
          <a:prstGeom prst="roundRect">
            <a:avLst>
              <a:gd name="adj" fmla="val 3774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704088" y="356616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905256" y="356616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1106424" y="356616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02920" y="3511296"/>
            <a:ext cx="5212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predict_me.c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58952" y="3886200"/>
            <a:ext cx="4974336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 =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+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*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-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"%d"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result);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predict before you peek →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6263640" y="3383280"/>
            <a:ext cx="5440680" cy="2423160"/>
          </a:xfrm>
          <a:prstGeom prst="roundRect">
            <a:avLst>
              <a:gd name="adj" fmla="val 4528"/>
            </a:avLst>
          </a:prstGeom>
          <a:solidFill>
            <a:srgbClr val="2B1A2E"/>
          </a:solidFill>
          <a:ln w="15875">
            <a:solidFill>
              <a:srgbClr val="FF4F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6537960" y="36118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WORKED OUT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537960" y="393192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 * 5 = 10   (× first)
3 / 3 = 1    (÷ same level)
10 + 10 - 1 = </a:t>
            </a:r>
            <a:r>
              <a:rPr lang="en-US" sz="14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537960" y="516636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 and / and % always beat + and -, no matter the reading order.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/ 18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110996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11109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QUICK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Rapid Fire: Predict the Output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02920" y="21945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04088" y="23774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05256" y="23774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106424" y="23774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232257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58952" y="2697480"/>
            <a:ext cx="300837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a = 7, b = 2;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a % b);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251960" y="21945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453128" y="23774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654296" y="23774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855464" y="23774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251960" y="232257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507992" y="2697480"/>
            <a:ext cx="300837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x = 4;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x++ + ++x);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001000" y="21945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202168" y="23774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403336" y="23774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604504" y="23774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01000" y="232257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257032" y="2697480"/>
            <a:ext cx="300837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p = 5 &gt; 3 &amp;&amp; 2 &lt; 1;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p);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 / 18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B1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12524C-1F23-3DBF-12FC-6F8C99F44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0A03E50-45FC-9618-1CD4-2CFB7C69797C}"/>
              </a:ext>
            </a:extLst>
          </p:cNvPr>
          <p:cNvSpPr/>
          <p:nvPr/>
        </p:nvSpPr>
        <p:spPr>
          <a:xfrm>
            <a:off x="502920" y="457200"/>
            <a:ext cx="1110996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8A55F44-5448-2942-98C8-1842A34553BE}"/>
              </a:ext>
            </a:extLst>
          </p:cNvPr>
          <p:cNvSpPr/>
          <p:nvPr/>
        </p:nvSpPr>
        <p:spPr>
          <a:xfrm>
            <a:off x="502920" y="457200"/>
            <a:ext cx="11109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QUICK CHECK</a:t>
            </a:r>
            <a:endParaRPr lang="en-US" sz="1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0309886-E601-7DD6-F160-487621614FFC}"/>
              </a:ext>
            </a:extLst>
          </p:cNvPr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Rapid Fire: Predict the Output</a:t>
            </a:r>
            <a:endParaRPr lang="en-US" sz="34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6A905C3-A2AC-1C92-24DB-A813B9D1BC6C}"/>
              </a:ext>
            </a:extLst>
          </p:cNvPr>
          <p:cNvSpPr/>
          <p:nvPr/>
        </p:nvSpPr>
        <p:spPr>
          <a:xfrm>
            <a:off x="502920" y="21945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1E48A5CC-322C-1E22-C014-83EAF41D2034}"/>
              </a:ext>
            </a:extLst>
          </p:cNvPr>
          <p:cNvSpPr/>
          <p:nvPr/>
        </p:nvSpPr>
        <p:spPr>
          <a:xfrm>
            <a:off x="704088" y="23774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F9345E54-4EA3-139A-377D-5E429F0E1557}"/>
              </a:ext>
            </a:extLst>
          </p:cNvPr>
          <p:cNvSpPr/>
          <p:nvPr/>
        </p:nvSpPr>
        <p:spPr>
          <a:xfrm>
            <a:off x="905256" y="23774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6BB1A8A1-623F-BA6F-6E4D-91B7DC6E6F39}"/>
              </a:ext>
            </a:extLst>
          </p:cNvPr>
          <p:cNvSpPr/>
          <p:nvPr/>
        </p:nvSpPr>
        <p:spPr>
          <a:xfrm>
            <a:off x="1106424" y="23774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FDF0AFAD-EB98-758E-CA10-AA2183C17CCA}"/>
              </a:ext>
            </a:extLst>
          </p:cNvPr>
          <p:cNvSpPr/>
          <p:nvPr/>
        </p:nvSpPr>
        <p:spPr>
          <a:xfrm>
            <a:off x="502920" y="232257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Q1</a:t>
            </a:r>
            <a:endParaRPr lang="en-US" sz="10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572CDC3-55BF-7258-D7A9-6182320DB8BF}"/>
              </a:ext>
            </a:extLst>
          </p:cNvPr>
          <p:cNvSpPr/>
          <p:nvPr/>
        </p:nvSpPr>
        <p:spPr>
          <a:xfrm>
            <a:off x="758952" y="2697480"/>
            <a:ext cx="300837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a = 7, b = 2;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a % b);</a:t>
            </a:r>
            <a:endParaRPr lang="en-US" sz="12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AE271A4C-D67D-56B9-F77A-3C2A8126FD6A}"/>
              </a:ext>
            </a:extLst>
          </p:cNvPr>
          <p:cNvSpPr/>
          <p:nvPr/>
        </p:nvSpPr>
        <p:spPr>
          <a:xfrm>
            <a:off x="502920" y="4251960"/>
            <a:ext cx="3520440" cy="777240"/>
          </a:xfrm>
          <a:prstGeom prst="roundRect">
            <a:avLst>
              <a:gd name="adj" fmla="val 9412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7AA1E5E-BE88-287A-D71A-F098A380639A}"/>
              </a:ext>
            </a:extLst>
          </p:cNvPr>
          <p:cNvSpPr/>
          <p:nvPr/>
        </p:nvSpPr>
        <p:spPr>
          <a:xfrm>
            <a:off x="502920" y="425196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Answer: </a:t>
            </a: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03B18C4B-F564-193C-C2BF-41E544D0B52D}"/>
              </a:ext>
            </a:extLst>
          </p:cNvPr>
          <p:cNvSpPr/>
          <p:nvPr/>
        </p:nvSpPr>
        <p:spPr>
          <a:xfrm>
            <a:off x="4251960" y="21945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74AC3712-A1EC-84E0-6072-38DB54E4C280}"/>
              </a:ext>
            </a:extLst>
          </p:cNvPr>
          <p:cNvSpPr/>
          <p:nvPr/>
        </p:nvSpPr>
        <p:spPr>
          <a:xfrm>
            <a:off x="4453128" y="23774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8DB67DC0-8265-15A4-F71D-095D00884B4F}"/>
              </a:ext>
            </a:extLst>
          </p:cNvPr>
          <p:cNvSpPr/>
          <p:nvPr/>
        </p:nvSpPr>
        <p:spPr>
          <a:xfrm>
            <a:off x="4654296" y="23774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B674D70-1B80-2038-F651-A689C13DA6B6}"/>
              </a:ext>
            </a:extLst>
          </p:cNvPr>
          <p:cNvSpPr/>
          <p:nvPr/>
        </p:nvSpPr>
        <p:spPr>
          <a:xfrm>
            <a:off x="4855464" y="23774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11F48788-21FC-2641-0700-E74CF7C7189C}"/>
              </a:ext>
            </a:extLst>
          </p:cNvPr>
          <p:cNvSpPr/>
          <p:nvPr/>
        </p:nvSpPr>
        <p:spPr>
          <a:xfrm>
            <a:off x="4251960" y="232257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Q2</a:t>
            </a:r>
            <a:endParaRPr lang="en-US" sz="1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2C2EB2EE-6B51-C039-B9A6-9D4AC9036488}"/>
              </a:ext>
            </a:extLst>
          </p:cNvPr>
          <p:cNvSpPr/>
          <p:nvPr/>
        </p:nvSpPr>
        <p:spPr>
          <a:xfrm>
            <a:off x="4507992" y="2697480"/>
            <a:ext cx="300837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x = 4;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x++ + ++x);</a:t>
            </a:r>
            <a:endParaRPr lang="en-US" sz="120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424A99D5-A397-48FC-3726-0ED45FD12517}"/>
              </a:ext>
            </a:extLst>
          </p:cNvPr>
          <p:cNvSpPr/>
          <p:nvPr/>
        </p:nvSpPr>
        <p:spPr>
          <a:xfrm>
            <a:off x="4251960" y="4251960"/>
            <a:ext cx="3520440" cy="777240"/>
          </a:xfrm>
          <a:prstGeom prst="roundRect">
            <a:avLst>
              <a:gd name="adj" fmla="val 9412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4A437FBA-4032-C3F8-50DC-DDA2FDB346CC}"/>
              </a:ext>
            </a:extLst>
          </p:cNvPr>
          <p:cNvSpPr/>
          <p:nvPr/>
        </p:nvSpPr>
        <p:spPr>
          <a:xfrm>
            <a:off x="4251960" y="425196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Answer: </a:t>
            </a: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2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A965135D-E5A6-223A-AABB-0B60069CE093}"/>
              </a:ext>
            </a:extLst>
          </p:cNvPr>
          <p:cNvSpPr/>
          <p:nvPr/>
        </p:nvSpPr>
        <p:spPr>
          <a:xfrm>
            <a:off x="8001000" y="2194560"/>
            <a:ext cx="3520440" cy="1920240"/>
          </a:xfrm>
          <a:prstGeom prst="roundRect">
            <a:avLst>
              <a:gd name="adj" fmla="val 4762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9945F2C6-B604-95E0-3CFE-B6F1B7ED37D8}"/>
              </a:ext>
            </a:extLst>
          </p:cNvPr>
          <p:cNvSpPr/>
          <p:nvPr/>
        </p:nvSpPr>
        <p:spPr>
          <a:xfrm>
            <a:off x="8202168" y="237744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9124CECA-FF4C-B36C-C7D7-A9A71A45BEC3}"/>
              </a:ext>
            </a:extLst>
          </p:cNvPr>
          <p:cNvSpPr/>
          <p:nvPr/>
        </p:nvSpPr>
        <p:spPr>
          <a:xfrm>
            <a:off x="8403336" y="237744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C7E30C37-CBBB-7CFC-CD15-B8BB031FA254}"/>
              </a:ext>
            </a:extLst>
          </p:cNvPr>
          <p:cNvSpPr/>
          <p:nvPr/>
        </p:nvSpPr>
        <p:spPr>
          <a:xfrm>
            <a:off x="8604504" y="237744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2568D96-A16C-C62E-9C31-47FD509B194E}"/>
              </a:ext>
            </a:extLst>
          </p:cNvPr>
          <p:cNvSpPr/>
          <p:nvPr/>
        </p:nvSpPr>
        <p:spPr>
          <a:xfrm>
            <a:off x="8001000" y="2322576"/>
            <a:ext cx="3246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</a:t>
            </a:r>
            <a:endParaRPr lang="en-US" sz="10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F67EDE76-1C17-45ED-D5B6-E6A6DB3EDB4A}"/>
              </a:ext>
            </a:extLst>
          </p:cNvPr>
          <p:cNvSpPr/>
          <p:nvPr/>
        </p:nvSpPr>
        <p:spPr>
          <a:xfrm>
            <a:off x="8257032" y="2697480"/>
            <a:ext cx="300837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p = 5 &gt; 3 &amp;&amp; 2 &lt; 1;</a:t>
            </a:r>
            <a:endParaRPr lang="en-US" sz="12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printf("%d", p);</a:t>
            </a:r>
            <a:endParaRPr lang="en-US" sz="120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EE4B2971-FA6A-27A2-E483-C876696D04CF}"/>
              </a:ext>
            </a:extLst>
          </p:cNvPr>
          <p:cNvSpPr/>
          <p:nvPr/>
        </p:nvSpPr>
        <p:spPr>
          <a:xfrm>
            <a:off x="8001000" y="4251960"/>
            <a:ext cx="3520440" cy="777240"/>
          </a:xfrm>
          <a:prstGeom prst="roundRect">
            <a:avLst>
              <a:gd name="adj" fmla="val 9412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39E56780-134D-A113-CCCA-AD07993D2A7D}"/>
              </a:ext>
            </a:extLst>
          </p:cNvPr>
          <p:cNvSpPr/>
          <p:nvPr/>
        </p:nvSpPr>
        <p:spPr>
          <a:xfrm>
            <a:off x="8001000" y="425196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Answer: </a:t>
            </a: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2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E0D75BDE-56FE-7B03-EE74-DFAEFD389299}"/>
              </a:ext>
            </a:extLst>
          </p:cNvPr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7407A393-316B-F762-CF43-46FD23D58152}"/>
              </a:ext>
            </a:extLst>
          </p:cNvPr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 / 18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85639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18972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9189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SAVE THIS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Cheat Sheet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14884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Arithmetic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206240" y="2148840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 -  *  /  %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2752344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2752344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Relational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206240" y="2752344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==  !=  &gt;  &lt;  &gt;=  &lt;=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3355848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7240" y="3355848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Logical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206240" y="3355848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  ||  !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02920" y="3959352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3959352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Increment/Decrement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206240" y="3959352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++  --  (prefix vs postfix)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2920" y="4562856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77240" y="4562856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206240" y="4562856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  +=  -=  *=  /=  %=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02920" y="5166360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77240" y="5166360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Bitwise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206240" y="5166360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  |  ^  ~  &lt;&lt;  &gt;&gt;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02920" y="5769864"/>
            <a:ext cx="11201400" cy="530352"/>
          </a:xfrm>
          <a:prstGeom prst="roundRect">
            <a:avLst>
              <a:gd name="adj" fmla="val 10345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77240" y="5769864"/>
            <a:ext cx="3291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Ternary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206240" y="5769864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condition ? a : b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 / 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18972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9189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YOUR TURN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91440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You Build.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5087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 set for this week — optional but recommended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2860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51560" y="2286000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sizeof() explorer: print size &amp; range of int, char, float, double, long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81635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28163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51560" y="2816352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 4-function calculator (+ − × ÷ and %) from user input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334670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" y="33467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51560" y="3346704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 and explain a prefix vs postfix expression, in your own words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87705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2920" y="38770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51560" y="3877056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Logical operator gate: evaluate a condition from two user inputs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02920" y="44074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4407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51560" y="4407408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Bitwise playground: &amp; | ^ ~ &lt;&lt; &gt;&gt; on two integers, print binary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02920" y="493776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02920" y="4937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51560" y="4937760"/>
            <a:ext cx="10149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Precedence puzzle: predict 3 mixed-operator expressions before running them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02920" y="5513832"/>
            <a:ext cx="11201400" cy="0"/>
          </a:xfrm>
          <a:prstGeom prst="line">
            <a:avLst/>
          </a:prstGeom>
          <a:noFill/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920" y="5696712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you. </a:t>
            </a:r>
            <a:r>
              <a:rPr lang="en-US" sz="13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Questions? Now's the time — or find me after class.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02920" y="6153912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Sreetam Ganguly  ·  Operators in C  ·  Programming for Problem Solving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 / 18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591056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TODAY'S PLAYLIST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02920" y="208483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12648" y="208483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3000" y="208483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Arithmetic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77640" y="208483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− * / %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02920" y="258775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2648" y="258775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58775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Relational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977640" y="258775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== != &lt; &gt;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" y="309067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12648" y="309067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43000" y="309067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Logical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977640" y="309067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 || !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359359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12648" y="359359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43000" y="359359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 / Decrement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77640" y="359359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++ --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897880" y="208483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007608" y="208483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537960" y="208483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372600" y="208483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+= -= *=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897880" y="258775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007608" y="258775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537960" y="258775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Bitwise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372600" y="258775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 | ^ ~ &lt;&lt; &gt;&gt;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5897880" y="309067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6007608" y="309067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6537960" y="309067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Ternary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372600" y="309067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? :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897880" y="3593592"/>
            <a:ext cx="5074920" cy="393192"/>
          </a:xfrm>
          <a:prstGeom prst="roundRect">
            <a:avLst>
              <a:gd name="adj" fmla="val 16279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6007608" y="3593592"/>
            <a:ext cx="5029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537960" y="3593592"/>
            <a:ext cx="233172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Precedence + Quiz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9372600" y="3593592"/>
            <a:ext cx="15087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 ) BODMAS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/ 18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30302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13030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REALITY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Already Use Operators.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not in C. Yet.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148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Duolingo streak going up every day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9738360" y="2221992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738360" y="2221992"/>
            <a:ext cx="1325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++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2920" y="2825496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2825496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Checking if you have enough coins to buy skin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9738360" y="2898648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738360" y="2898648"/>
            <a:ext cx="1325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&gt;=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02920" y="3502152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77240" y="3502152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Login button only turns green if user + pass are both right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9738360" y="3575304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738360" y="3575304"/>
            <a:ext cx="1325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02920" y="4178808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77240" y="4178808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Flipping dark mode on/off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738360" y="4251960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738360" y="4251960"/>
            <a:ext cx="1325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!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02920" y="4855464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77240" y="4855464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Splitting a food order bill evenly with your squad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9738360" y="4928616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738360" y="4928616"/>
            <a:ext cx="1325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  %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502920" y="5532120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77240" y="553212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"You must be 18+ to continue" age gate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9738360" y="5605272"/>
            <a:ext cx="1325880" cy="420624"/>
          </a:xfrm>
          <a:prstGeom prst="roundRect">
            <a:avLst>
              <a:gd name="adj" fmla="val 17391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738360" y="5605272"/>
            <a:ext cx="1325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&gt;=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/ 18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591056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15910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VOCABULARY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Operand + Operator = Expression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02920" y="2148840"/>
            <a:ext cx="6492240" cy="1737360"/>
          </a:xfrm>
          <a:prstGeom prst="roundRect">
            <a:avLst>
              <a:gd name="adj" fmla="val 5263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04088" y="233172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05256" y="233172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106424" y="233172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2276856"/>
            <a:ext cx="6217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billing.c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58952" y="2651760"/>
            <a:ext cx="59801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</a:t>
            </a:r>
            <a:r>
              <a:rPr lang="en-US" sz="2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 </a:t>
            </a:r>
            <a:r>
              <a:rPr lang="en-US" sz="2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price</a:t>
            </a:r>
            <a:r>
              <a:rPr lang="en-US" sz="2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* </a:t>
            </a:r>
            <a:r>
              <a:rPr lang="en-US" sz="2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quantity</a:t>
            </a:r>
            <a:r>
              <a:rPr lang="en-US" sz="22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502920" y="4233672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FF4FA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68680" y="41605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Operators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337560" y="416052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action symbols — =, *, +, ...  they DO the work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02920" y="4736592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C6F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68680" y="46634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Operands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337560" y="466344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values or variables being acted on — price, quantity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2920" y="5239512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FAFA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68680" y="51663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Expression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337560" y="5166360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Operand + operator, combined = something that evaluates to a value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360920" y="2148840"/>
            <a:ext cx="4343400" cy="3566160"/>
          </a:xfrm>
          <a:prstGeom prst="roundRect">
            <a:avLst>
              <a:gd name="adj" fmla="val 3077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635240" y="23774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QUICK DEF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635240" y="2743200"/>
            <a:ext cx="37947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operator is a symbol that tells the compiler to perform a specific mathematical, relational, or logical operation on one or more operands.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635240" y="4434840"/>
            <a:ext cx="37947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 has 6 major families of them. We're covering all of them today.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/ 18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726948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7269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Operator Family Tree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3611880" cy="1417320"/>
          </a:xfrm>
          <a:prstGeom prst="roundRect">
            <a:avLst>
              <a:gd name="adj" fmla="val 6452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231343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 − * / %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74320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Arithmetic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10896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the math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43400" y="2148840"/>
            <a:ext cx="3611880" cy="1417320"/>
          </a:xfrm>
          <a:prstGeom prst="roundRect">
            <a:avLst>
              <a:gd name="adj" fmla="val 6452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0" y="231343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== != &lt; &gt;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72000" y="274320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Relational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0" y="310896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compares things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83880" y="2148840"/>
            <a:ext cx="3611880" cy="1417320"/>
          </a:xfrm>
          <a:prstGeom prst="roundRect">
            <a:avLst>
              <a:gd name="adj" fmla="val 6452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412480" y="231343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 || !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0" y="274320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Logical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412480" y="310896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combines conditions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02920" y="3794760"/>
            <a:ext cx="3611880" cy="1417320"/>
          </a:xfrm>
          <a:prstGeom prst="roundRect">
            <a:avLst>
              <a:gd name="adj" fmla="val 6452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31520" y="395935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++ --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31520" y="43891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Increment/Decrement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31520" y="47548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bumps values by 1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343400" y="3794760"/>
            <a:ext cx="3611880" cy="1417320"/>
          </a:xfrm>
          <a:prstGeom prst="roundRect">
            <a:avLst>
              <a:gd name="adj" fmla="val 6452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72000" y="395935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 += -=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572000" y="43891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Assignment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4572000" y="47548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stores values (with flex)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183880" y="3794760"/>
            <a:ext cx="3611880" cy="1417320"/>
          </a:xfrm>
          <a:prstGeom prst="roundRect">
            <a:avLst>
              <a:gd name="adj" fmla="val 6452"/>
            </a:avLst>
          </a:prstGeom>
          <a:solidFill>
            <a:srgbClr val="1C1830"/>
          </a:solidFill>
          <a:ln w="12700">
            <a:solidFill>
              <a:srgbClr val="332C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8412480" y="3959352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 | ^ ~ &lt;&lt; &gt;&gt;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412480" y="438912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Bitwise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8412480" y="475488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at the bit level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/ 18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Arithmetic Operators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ones you've known since primary school — with one C twist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6309360" cy="420624"/>
          </a:xfrm>
          <a:prstGeom prst="roundRect">
            <a:avLst>
              <a:gd name="adj" fmla="val 13043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1005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08760" y="2148840"/>
            <a:ext cx="283464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343400" y="2148840"/>
            <a:ext cx="246888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569464"/>
            <a:ext cx="630936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569464"/>
            <a:ext cx="1005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508760" y="2569464"/>
            <a:ext cx="28346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Addition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343400" y="2569464"/>
            <a:ext cx="246888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+ b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044952"/>
            <a:ext cx="630936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3044952"/>
            <a:ext cx="1005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508760" y="3044952"/>
            <a:ext cx="28346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Subtraction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343400" y="3044952"/>
            <a:ext cx="246888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- b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20440"/>
            <a:ext cx="630936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3520440"/>
            <a:ext cx="1005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*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508760" y="3520440"/>
            <a:ext cx="28346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Multiplication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343400" y="3520440"/>
            <a:ext cx="246888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* b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02920" y="3995928"/>
            <a:ext cx="630936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3995928"/>
            <a:ext cx="1005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508760" y="3995928"/>
            <a:ext cx="28346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Division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343400" y="3995928"/>
            <a:ext cx="246888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/ b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02920" y="4471416"/>
            <a:ext cx="630936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920" y="4471416"/>
            <a:ext cx="1005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%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508760" y="4471416"/>
            <a:ext cx="28346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Modulus (remainder)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343400" y="4471416"/>
            <a:ext cx="246888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% b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7086600" y="2148840"/>
            <a:ext cx="4617720" cy="3429000"/>
          </a:xfrm>
          <a:prstGeom prst="roundRect">
            <a:avLst>
              <a:gd name="adj" fmla="val 3200"/>
            </a:avLst>
          </a:prstGeom>
          <a:solidFill>
            <a:srgbClr val="2B1A2E"/>
          </a:solidFill>
          <a:ln w="15875">
            <a:solidFill>
              <a:srgbClr val="FF4FA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360920" y="23774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⚠ THE TWIST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7360920" y="274320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2 in C isn't 3.5 — it's 3.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360920" y="3246120"/>
            <a:ext cx="4114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Integer ÷ integer = integer division. The decimal part just gets thrown away, no rounding. Want the leftover? That's what % is for — 7 % 2 = 1.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360920" y="4709160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i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Fix: make at least one operand a float → 7.0 / 2 = 3.5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/ 18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1207008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12070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IRL USE CASE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Splitting the Bill With Your Squad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most-used C program in your friend group, unofficially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5943600" cy="3840480"/>
          </a:xfrm>
          <a:prstGeom prst="roundRect">
            <a:avLst>
              <a:gd name="adj" fmla="val 2381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04088" y="233172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05256" y="233172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1106424" y="233172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02920" y="2276856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split_bill.c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58952" y="2651760"/>
            <a:ext cx="5431536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=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1250</a:t>
            </a:r>
            <a:r>
              <a:rPr lang="en-US" sz="130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 // rupees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people = 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share = total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people;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leftover = total</a:t>
            </a:r>
            <a:r>
              <a:rPr lang="en-US" sz="13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% 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people;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"Each pays: %d\n"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share);</a:t>
            </a:r>
            <a:endParaRPr lang="en-US" sz="13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30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printf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30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"Leftover for tip: %d\n"</a:t>
            </a:r>
            <a:r>
              <a:rPr lang="en-US" sz="13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leftover);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720840" y="2148840"/>
            <a:ext cx="4983480" cy="1417320"/>
          </a:xfrm>
          <a:prstGeom prst="roundRect">
            <a:avLst>
              <a:gd name="adj" fmla="val 7742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995160" y="233172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995160" y="2651760"/>
            <a:ext cx="4480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pays: 312</a:t>
            </a:r>
            <a:endParaRPr lang="en-US" sz="15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Leftover for tip: 2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720840" y="3794760"/>
            <a:ext cx="4983480" cy="2194560"/>
          </a:xfrm>
          <a:prstGeom prst="roundRect">
            <a:avLst>
              <a:gd name="adj" fmla="val 5000"/>
            </a:avLst>
          </a:prstGeom>
          <a:solidFill>
            <a:srgbClr val="1A2B22"/>
          </a:solidFill>
          <a:ln w="12700">
            <a:solidFill>
              <a:srgbClr val="C6FF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995160" y="402336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IT MATTERS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995160" y="4343400"/>
            <a:ext cx="44805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exact pattern — divide for the main value, modulus for the remainder — is what powers change-making, pagination ("page 3 of 7"), and time conversions (seconds → mins &amp; secs).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/ 18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Relational Operators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Comparing two values — always gives back true(1) or false(0)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5486400" cy="420624"/>
          </a:xfrm>
          <a:prstGeom prst="roundRect">
            <a:avLst>
              <a:gd name="adj" fmla="val 13043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914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417320" y="2148840"/>
            <a:ext cx="237744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794760" y="2148840"/>
            <a:ext cx="219456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569464"/>
            <a:ext cx="548640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569464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==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417320" y="2569464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Equal to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794760" y="2569464"/>
            <a:ext cx="21945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== b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044952"/>
            <a:ext cx="548640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3044952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!=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17320" y="3044952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equal to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794760" y="3044952"/>
            <a:ext cx="21945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!= b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20440"/>
            <a:ext cx="548640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3520440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417320" y="3520440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than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794760" y="3520440"/>
            <a:ext cx="21945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&gt; b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02920" y="3995928"/>
            <a:ext cx="548640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3995928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417320" y="3995928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than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3794760" y="3995928"/>
            <a:ext cx="21945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&lt; b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02920" y="4471416"/>
            <a:ext cx="548640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502920" y="4471416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&gt;=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417320" y="4471416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or equal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3794760" y="4471416"/>
            <a:ext cx="21945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&gt;= b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502920" y="4946904"/>
            <a:ext cx="548640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2920" y="4946904"/>
            <a:ext cx="914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&lt;=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417320" y="4946904"/>
            <a:ext cx="237744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or equal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3794760" y="4946904"/>
            <a:ext cx="21945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&lt;= b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6263640" y="2148840"/>
            <a:ext cx="5440680" cy="3794760"/>
          </a:xfrm>
          <a:prstGeom prst="roundRect">
            <a:avLst>
              <a:gd name="adj" fmla="val 2410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464808" y="233172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6665976" y="233172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6867144" y="233172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6263640" y="2276856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club_entry.c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519672" y="2651760"/>
            <a:ext cx="4928616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Bouncer at the door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(age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&gt;=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{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"You're in.\n"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 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"Nice try. Come back later.\n"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/ 18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0B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822960" cy="310896"/>
          </a:xfrm>
          <a:prstGeom prst="roundRect">
            <a:avLst>
              <a:gd name="adj" fmla="val 17647"/>
            </a:avLst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822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TRACK 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02920" y="841248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Logical Operators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02920" y="14447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B96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your login screen decides you're worthy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148840"/>
            <a:ext cx="5120640" cy="420624"/>
          </a:xfrm>
          <a:prstGeom prst="roundRect">
            <a:avLst>
              <a:gd name="adj" fmla="val 13043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325880" y="2148840"/>
            <a:ext cx="265176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Meaning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977640" y="2148840"/>
            <a:ext cx="1645920" cy="420624"/>
          </a:xfrm>
          <a:prstGeom prst="rect">
            <a:avLst/>
          </a:prstGeom>
          <a:noFill/>
          <a:ln/>
        </p:spPr>
        <p:txBody>
          <a:bodyPr wrap="square" lIns="0" tIns="101600" rIns="0" bIns="0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A103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569464"/>
            <a:ext cx="512064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569464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325880" y="2569464"/>
            <a:ext cx="26517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— both true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977640" y="2569464"/>
            <a:ext cx="164592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&amp;&amp; b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044952"/>
            <a:ext cx="5120640" cy="475488"/>
          </a:xfrm>
          <a:prstGeom prst="rect">
            <a:avLst/>
          </a:prstGeom>
          <a:solidFill>
            <a:srgbClr val="241F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02920" y="3044952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||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325880" y="3044952"/>
            <a:ext cx="26517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— either true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3977640" y="3044952"/>
            <a:ext cx="164592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|| b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02920" y="3520440"/>
            <a:ext cx="5120640" cy="475488"/>
          </a:xfrm>
          <a:prstGeom prst="rect">
            <a:avLst/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02920" y="3520440"/>
            <a:ext cx="822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!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25880" y="3520440"/>
            <a:ext cx="265176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— flips it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977640" y="3520440"/>
            <a:ext cx="1645920" cy="475488"/>
          </a:xfrm>
          <a:prstGeom prst="rect">
            <a:avLst/>
          </a:prstGeom>
          <a:noFill/>
          <a:ln/>
        </p:spPr>
        <p:txBody>
          <a:bodyPr wrap="square" lIns="0" tIns="12700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!a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02920" y="3977640"/>
            <a:ext cx="5120640" cy="1965960"/>
          </a:xfrm>
          <a:prstGeom prst="roundRect">
            <a:avLst>
              <a:gd name="adj" fmla="val 4651"/>
            </a:avLst>
          </a:prstGeom>
          <a:solidFill>
            <a:srgbClr val="1C183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31520" y="4160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MENTAL MODEL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31520" y="4480560"/>
            <a:ext cx="4846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1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&amp;&amp;  </a:t>
            </a:r>
            <a:r>
              <a:rPr lang="en-US" sz="11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your group project only works if EVERYONE submits their part
</a:t>
            </a:r>
            <a:r>
              <a:rPr lang="en-US" sz="11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||  </a:t>
            </a:r>
            <a:r>
              <a:rPr lang="en-US" sz="11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you get in free if you're a student OR under 12
</a:t>
            </a:r>
            <a:r>
              <a:rPr lang="en-US" sz="110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!   </a:t>
            </a:r>
            <a:r>
              <a:rPr lang="en-US" sz="1100" dirty="0">
                <a:solidFill>
                  <a:srgbClr val="FAFA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"not raining" flips true ↔ false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897880" y="2148840"/>
            <a:ext cx="5806440" cy="3794760"/>
          </a:xfrm>
          <a:prstGeom prst="roundRect">
            <a:avLst>
              <a:gd name="adj" fmla="val 2410"/>
            </a:avLst>
          </a:prstGeom>
          <a:solidFill>
            <a:srgbClr val="09070F"/>
          </a:solidFill>
          <a:ln w="12700">
            <a:solidFill>
              <a:srgbClr val="332C4D"/>
            </a:solidFill>
            <a:prstDash val="solid"/>
          </a:ln>
          <a:effectLst>
            <a:outerShdw blurRad="101600" dist="38100" dir="54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6099048" y="2331720"/>
            <a:ext cx="109728" cy="109728"/>
          </a:xfrm>
          <a:prstGeom prst="ellipse">
            <a:avLst/>
          </a:prstGeom>
          <a:solidFill>
            <a:srgbClr val="FF5F5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6300216" y="2331720"/>
            <a:ext cx="109728" cy="109728"/>
          </a:xfrm>
          <a:prstGeom prst="ellipse">
            <a:avLst/>
          </a:prstGeom>
          <a:solidFill>
            <a:srgbClr val="FFBD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6501384" y="2331720"/>
            <a:ext cx="109728" cy="109728"/>
          </a:xfrm>
          <a:prstGeom prst="ellipse">
            <a:avLst/>
          </a:prstGeom>
          <a:solidFill>
            <a:srgbClr val="27C9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897880" y="2276856"/>
            <a:ext cx="5532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login.c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153912" y="2651760"/>
            <a:ext cx="5294376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Login gate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int 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userOK 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passOK = 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(userOK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&amp;&amp; 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passOK) {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"Welcome back!\n"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 </a:t>
            </a:r>
            <a:r>
              <a:rPr lang="en-US" sz="1250" b="1" dirty="0">
                <a:solidFill>
                  <a:srgbClr val="FF4F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8B5C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printf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r>
              <a:rPr lang="en-US" sz="1250" dirty="0">
                <a:solidFill>
                  <a:srgbClr val="C6FF3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"Access Denied.\n"</a:t>
            </a: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AFA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25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250" i="1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Output: Access Denied.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50292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OPERATORS IN C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B96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/ 18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1958</Words>
  <Application>Microsoft Macintosh PowerPoint</Application>
  <PresentationFormat>Widescreen</PresentationFormat>
  <Paragraphs>441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Sreetam Ganguly</cp:lastModifiedBy>
  <cp:revision>2</cp:revision>
  <dcterms:created xsi:type="dcterms:W3CDTF">2026-08-07T04:28:59Z</dcterms:created>
  <dcterms:modified xsi:type="dcterms:W3CDTF">2026-08-07T04:47:49Z</dcterms:modified>
</cp:coreProperties>
</file>